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Eastman Grotesque Bold" charset="1" panose="00000800000000000000"/>
      <p:regular r:id="rId26"/>
    </p:embeddedFont>
    <p:embeddedFont>
      <p:font typeface="Eastman Grotesque" charset="1" panose="00000500000000000000"/>
      <p:regular r:id="rId27"/>
    </p:embeddedFont>
    <p:embeddedFont>
      <p:font typeface="Public Sans Bold" charset="1" panose="00000000000000000000"/>
      <p:regular r:id="rId28"/>
    </p:embeddedFont>
    <p:embeddedFont>
      <p:font typeface="Clear Sans Bold" charset="1" panose="020B0803030202020304"/>
      <p:regular r:id="rId29"/>
    </p:embeddedFont>
    <p:embeddedFont>
      <p:font typeface="Arimo" charset="1" panose="020B0604020202020204"/>
      <p:regular r:id="rId30"/>
    </p:embeddedFont>
    <p:embeddedFont>
      <p:font typeface="Arimo Bold" charset="1" panose="020B0704020202020204"/>
      <p:regular r:id="rId31"/>
    </p:embeddedFont>
    <p:embeddedFont>
      <p:font typeface="Public Sans" charset="1" panose="00000000000000000000"/>
      <p:regular r:id="rId32"/>
    </p:embeddedFont>
    <p:embeddedFont>
      <p:font typeface="UTM Bebas" charset="1" panose="02040603050506020204"/>
      <p:regular r:id="rId33"/>
    </p:embeddedFont>
    <p:embeddedFont>
      <p:font typeface="Neue Machina Ultra-Bold" charset="1" panose="000009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png" Type="http://schemas.openxmlformats.org/officeDocument/2006/relationships/image"/><Relationship Id="rId12" Target="../media/image37.png" Type="http://schemas.openxmlformats.org/officeDocument/2006/relationships/image"/><Relationship Id="rId13" Target="../media/image38.pn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 Id="rId9" Target="../media/image3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7.png" Type="http://schemas.openxmlformats.org/officeDocument/2006/relationships/image"/><Relationship Id="rId12" Target="../media/image39.png" Type="http://schemas.openxmlformats.org/officeDocument/2006/relationships/image"/><Relationship Id="rId13" Target="../media/image40.jpeg" Type="http://schemas.openxmlformats.org/officeDocument/2006/relationships/image"/><Relationship Id="rId14" Target="../media/image41.png" Type="http://schemas.openxmlformats.org/officeDocument/2006/relationships/image"/><Relationship Id="rId15" Target="../media/image4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4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5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77777" y="5954242"/>
            <a:ext cx="5028199" cy="502819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17DED"/>
            </a:solidFill>
          </p:spPr>
        </p:sp>
        <p:sp>
          <p:nvSpPr>
            <p:cNvPr name="TextBox 4" id="4"/>
            <p:cNvSpPr txBox="true"/>
            <p:nvPr/>
          </p:nvSpPr>
          <p:spPr>
            <a:xfrm>
              <a:off x="139700" y="101600"/>
              <a:ext cx="533400" cy="571500"/>
            </a:xfrm>
            <a:prstGeom prst="rect">
              <a:avLst/>
            </a:prstGeom>
          </p:spPr>
          <p:txBody>
            <a:bodyPr anchor="ctr" rtlCol="false" tIns="50800" lIns="50800" bIns="50800" rIns="50800"/>
            <a:lstStyle/>
            <a:p>
              <a:pPr algn="ctr">
                <a:lnSpc>
                  <a:spcPts val="2939"/>
                </a:lnSpc>
              </a:pPr>
            </a:p>
          </p:txBody>
        </p:sp>
      </p:grpSp>
      <p:sp>
        <p:nvSpPr>
          <p:cNvPr name="Freeform 5" id="5"/>
          <p:cNvSpPr/>
          <p:nvPr/>
        </p:nvSpPr>
        <p:spPr>
          <a:xfrm flipH="true" flipV="false" rot="0">
            <a:off x="10872055" y="-687463"/>
            <a:ext cx="12343670" cy="12452630"/>
          </a:xfrm>
          <a:custGeom>
            <a:avLst/>
            <a:gdLst/>
            <a:ahLst/>
            <a:cxnLst/>
            <a:rect r="r" b="b" t="t" l="l"/>
            <a:pathLst>
              <a:path h="12452630" w="12343670">
                <a:moveTo>
                  <a:pt x="12343669" y="0"/>
                </a:moveTo>
                <a:lnTo>
                  <a:pt x="0" y="0"/>
                </a:lnTo>
                <a:lnTo>
                  <a:pt x="0" y="12452630"/>
                </a:lnTo>
                <a:lnTo>
                  <a:pt x="12343669" y="12452630"/>
                </a:lnTo>
                <a:lnTo>
                  <a:pt x="12343669"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11010819" y="491602"/>
            <a:ext cx="5028199" cy="502819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123586"/>
            </a:solidFill>
          </p:spPr>
        </p:sp>
        <p:sp>
          <p:nvSpPr>
            <p:cNvPr name="TextBox 8" id="8"/>
            <p:cNvSpPr txBox="true"/>
            <p:nvPr/>
          </p:nvSpPr>
          <p:spPr>
            <a:xfrm>
              <a:off x="139700" y="101600"/>
              <a:ext cx="533400" cy="571500"/>
            </a:xfrm>
            <a:prstGeom prst="rect">
              <a:avLst/>
            </a:prstGeom>
          </p:spPr>
          <p:txBody>
            <a:bodyPr anchor="ctr" rtlCol="false" tIns="50800" lIns="50800" bIns="50800" rIns="50800"/>
            <a:lstStyle/>
            <a:p>
              <a:pPr algn="ctr">
                <a:lnSpc>
                  <a:spcPts val="2939"/>
                </a:lnSpc>
              </a:pPr>
            </a:p>
          </p:txBody>
        </p:sp>
      </p:grpSp>
      <p:grpSp>
        <p:nvGrpSpPr>
          <p:cNvPr name="Group 9" id="9"/>
          <p:cNvGrpSpPr/>
          <p:nvPr/>
        </p:nvGrpSpPr>
        <p:grpSpPr>
          <a:xfrm rot="0">
            <a:off x="14506697" y="-1847332"/>
            <a:ext cx="4305442" cy="430544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17DED"/>
            </a:solidFill>
          </p:spPr>
        </p:sp>
        <p:sp>
          <p:nvSpPr>
            <p:cNvPr name="TextBox 11" id="11"/>
            <p:cNvSpPr txBox="true"/>
            <p:nvPr/>
          </p:nvSpPr>
          <p:spPr>
            <a:xfrm>
              <a:off x="139700" y="101600"/>
              <a:ext cx="533400" cy="571500"/>
            </a:xfrm>
            <a:prstGeom prst="rect">
              <a:avLst/>
            </a:prstGeom>
          </p:spPr>
          <p:txBody>
            <a:bodyPr anchor="ctr" rtlCol="false" tIns="50800" lIns="50800" bIns="50800" rIns="50800"/>
            <a:lstStyle/>
            <a:p>
              <a:pPr algn="ctr">
                <a:lnSpc>
                  <a:spcPts val="2939"/>
                </a:lnSpc>
              </a:pPr>
            </a:p>
          </p:txBody>
        </p:sp>
      </p:grpSp>
      <p:grpSp>
        <p:nvGrpSpPr>
          <p:cNvPr name="Group 12" id="12"/>
          <p:cNvGrpSpPr/>
          <p:nvPr/>
        </p:nvGrpSpPr>
        <p:grpSpPr>
          <a:xfrm rot="0">
            <a:off x="13458244" y="-2894446"/>
            <a:ext cx="4305442" cy="430544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123586"/>
            </a:solidFill>
          </p:spPr>
        </p:sp>
        <p:sp>
          <p:nvSpPr>
            <p:cNvPr name="TextBox 14" id="14"/>
            <p:cNvSpPr txBox="true"/>
            <p:nvPr/>
          </p:nvSpPr>
          <p:spPr>
            <a:xfrm>
              <a:off x="139700" y="101600"/>
              <a:ext cx="533400" cy="571500"/>
            </a:xfrm>
            <a:prstGeom prst="rect">
              <a:avLst/>
            </a:prstGeom>
          </p:spPr>
          <p:txBody>
            <a:bodyPr anchor="ctr" rtlCol="false" tIns="50800" lIns="50800" bIns="50800" rIns="50800"/>
            <a:lstStyle/>
            <a:p>
              <a:pPr algn="ctr">
                <a:lnSpc>
                  <a:spcPts val="2939"/>
                </a:lnSpc>
              </a:pPr>
            </a:p>
          </p:txBody>
        </p:sp>
      </p:grpSp>
      <p:grpSp>
        <p:nvGrpSpPr>
          <p:cNvPr name="Group 15" id="15"/>
          <p:cNvGrpSpPr/>
          <p:nvPr/>
        </p:nvGrpSpPr>
        <p:grpSpPr>
          <a:xfrm rot="0">
            <a:off x="9945166" y="1441181"/>
            <a:ext cx="7159505" cy="715950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FFFF"/>
            </a:solidFill>
          </p:spPr>
        </p:sp>
        <p:sp>
          <p:nvSpPr>
            <p:cNvPr name="TextBox 17" id="17"/>
            <p:cNvSpPr txBox="true"/>
            <p:nvPr/>
          </p:nvSpPr>
          <p:spPr>
            <a:xfrm>
              <a:off x="139700" y="101600"/>
              <a:ext cx="533400" cy="571500"/>
            </a:xfrm>
            <a:prstGeom prst="rect">
              <a:avLst/>
            </a:prstGeom>
          </p:spPr>
          <p:txBody>
            <a:bodyPr anchor="ctr" rtlCol="false" tIns="50800" lIns="50800" bIns="50800" rIns="50800"/>
            <a:lstStyle/>
            <a:p>
              <a:pPr algn="ctr">
                <a:lnSpc>
                  <a:spcPts val="2939"/>
                </a:lnSpc>
              </a:pPr>
            </a:p>
          </p:txBody>
        </p:sp>
      </p:grpSp>
      <p:grpSp>
        <p:nvGrpSpPr>
          <p:cNvPr name="Group 18" id="18"/>
          <p:cNvGrpSpPr/>
          <p:nvPr/>
        </p:nvGrpSpPr>
        <p:grpSpPr>
          <a:xfrm rot="0">
            <a:off x="10339846" y="1835860"/>
            <a:ext cx="6370145" cy="637014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4"/>
              <a:stretch>
                <a:fillRect l="-25000" t="0" r="-25000" b="0"/>
              </a:stretch>
            </a:blipFill>
          </p:spPr>
        </p:sp>
      </p:grpSp>
      <p:grpSp>
        <p:nvGrpSpPr>
          <p:cNvPr name="Group 20" id="20"/>
          <p:cNvGrpSpPr/>
          <p:nvPr/>
        </p:nvGrpSpPr>
        <p:grpSpPr>
          <a:xfrm rot="0">
            <a:off x="1571066" y="6757254"/>
            <a:ext cx="8977554" cy="1448751"/>
            <a:chOff x="0" y="0"/>
            <a:chExt cx="2499165" cy="403302"/>
          </a:xfrm>
        </p:grpSpPr>
        <p:sp>
          <p:nvSpPr>
            <p:cNvPr name="Freeform 21" id="21"/>
            <p:cNvSpPr/>
            <p:nvPr/>
          </p:nvSpPr>
          <p:spPr>
            <a:xfrm flipH="false" flipV="false" rot="0">
              <a:off x="0" y="0"/>
              <a:ext cx="2499165" cy="403302"/>
            </a:xfrm>
            <a:custGeom>
              <a:avLst/>
              <a:gdLst/>
              <a:ahLst/>
              <a:cxnLst/>
              <a:rect r="r" b="b" t="t" l="l"/>
              <a:pathLst>
                <a:path h="403302" w="2499165">
                  <a:moveTo>
                    <a:pt x="86236" y="0"/>
                  </a:moveTo>
                  <a:lnTo>
                    <a:pt x="2412928" y="0"/>
                  </a:lnTo>
                  <a:cubicBezTo>
                    <a:pt x="2460555" y="0"/>
                    <a:pt x="2499165" y="38609"/>
                    <a:pt x="2499165" y="86236"/>
                  </a:cubicBezTo>
                  <a:lnTo>
                    <a:pt x="2499165" y="317066"/>
                  </a:lnTo>
                  <a:cubicBezTo>
                    <a:pt x="2499165" y="339937"/>
                    <a:pt x="2490079" y="361872"/>
                    <a:pt x="2473907" y="378044"/>
                  </a:cubicBezTo>
                  <a:cubicBezTo>
                    <a:pt x="2457734" y="394217"/>
                    <a:pt x="2435799" y="403302"/>
                    <a:pt x="2412928" y="403302"/>
                  </a:cubicBezTo>
                  <a:lnTo>
                    <a:pt x="86236" y="403302"/>
                  </a:lnTo>
                  <a:cubicBezTo>
                    <a:pt x="38609" y="403302"/>
                    <a:pt x="0" y="364693"/>
                    <a:pt x="0" y="317066"/>
                  </a:cubicBezTo>
                  <a:lnTo>
                    <a:pt x="0" y="86236"/>
                  </a:lnTo>
                  <a:cubicBezTo>
                    <a:pt x="0" y="63365"/>
                    <a:pt x="9086" y="41431"/>
                    <a:pt x="25258" y="25258"/>
                  </a:cubicBezTo>
                  <a:cubicBezTo>
                    <a:pt x="41431" y="9086"/>
                    <a:pt x="63365" y="0"/>
                    <a:pt x="86236" y="0"/>
                  </a:cubicBezTo>
                  <a:close/>
                </a:path>
              </a:pathLst>
            </a:custGeom>
            <a:solidFill>
              <a:srgbClr val="123586"/>
            </a:solidFill>
          </p:spPr>
        </p:sp>
        <p:sp>
          <p:nvSpPr>
            <p:cNvPr name="TextBox 22" id="22"/>
            <p:cNvSpPr txBox="true"/>
            <p:nvPr/>
          </p:nvSpPr>
          <p:spPr>
            <a:xfrm>
              <a:off x="0" y="-38100"/>
              <a:ext cx="2499165" cy="441402"/>
            </a:xfrm>
            <a:prstGeom prst="rect">
              <a:avLst/>
            </a:prstGeom>
          </p:spPr>
          <p:txBody>
            <a:bodyPr anchor="ctr" rtlCol="false" tIns="50800" lIns="50800" bIns="50800" rIns="50800"/>
            <a:lstStyle/>
            <a:p>
              <a:pPr algn="ctr">
                <a:lnSpc>
                  <a:spcPts val="2659"/>
                </a:lnSpc>
                <a:spcBef>
                  <a:spcPct val="0"/>
                </a:spcBef>
              </a:pPr>
            </a:p>
          </p:txBody>
        </p:sp>
      </p:grpSp>
      <p:sp>
        <p:nvSpPr>
          <p:cNvPr name="AutoShape 23" id="23"/>
          <p:cNvSpPr/>
          <p:nvPr/>
        </p:nvSpPr>
        <p:spPr>
          <a:xfrm>
            <a:off x="5074567" y="9389962"/>
            <a:ext cx="6587566" cy="0"/>
          </a:xfrm>
          <a:prstGeom prst="line">
            <a:avLst/>
          </a:prstGeom>
          <a:ln cap="flat" w="66675">
            <a:solidFill>
              <a:srgbClr val="123586"/>
            </a:solidFill>
            <a:prstDash val="solid"/>
            <a:headEnd type="none" len="sm" w="sm"/>
            <a:tailEnd type="triangle" len="med" w="lg"/>
          </a:ln>
        </p:spPr>
      </p:sp>
      <p:sp>
        <p:nvSpPr>
          <p:cNvPr name="Freeform 24" id="24"/>
          <p:cNvSpPr/>
          <p:nvPr/>
        </p:nvSpPr>
        <p:spPr>
          <a:xfrm flipH="false" flipV="false" rot="0">
            <a:off x="10101361" y="-121968"/>
            <a:ext cx="894519" cy="1938492"/>
          </a:xfrm>
          <a:custGeom>
            <a:avLst/>
            <a:gdLst/>
            <a:ahLst/>
            <a:cxnLst/>
            <a:rect r="r" b="b" t="t" l="l"/>
            <a:pathLst>
              <a:path h="1938492" w="894519">
                <a:moveTo>
                  <a:pt x="0" y="0"/>
                </a:moveTo>
                <a:lnTo>
                  <a:pt x="894519" y="0"/>
                </a:lnTo>
                <a:lnTo>
                  <a:pt x="894519" y="1938493"/>
                </a:lnTo>
                <a:lnTo>
                  <a:pt x="0" y="1938493"/>
                </a:lnTo>
                <a:lnTo>
                  <a:pt x="0" y="0"/>
                </a:lnTo>
                <a:close/>
              </a:path>
            </a:pathLst>
          </a:custGeom>
          <a:blipFill>
            <a:blip r:embed="rId5">
              <a:extLst>
                <a:ext uri="{96DAC541-7B7A-43D3-8B79-37D633B846F1}">
                  <asvg:svgBlip xmlns:asvg="http://schemas.microsoft.com/office/drawing/2016/SVG/main" r:embed="rId6"/>
                </a:ext>
              </a:extLst>
            </a:blip>
            <a:stretch>
              <a:fillRect l="0" t="-24495" r="-368184" b="0"/>
            </a:stretch>
          </a:blipFill>
        </p:spPr>
      </p:sp>
      <p:sp>
        <p:nvSpPr>
          <p:cNvPr name="Freeform 25" id="25"/>
          <p:cNvSpPr/>
          <p:nvPr/>
        </p:nvSpPr>
        <p:spPr>
          <a:xfrm flipH="false" flipV="false" rot="0">
            <a:off x="-253622" y="8420716"/>
            <a:ext cx="894519" cy="1938492"/>
          </a:xfrm>
          <a:custGeom>
            <a:avLst/>
            <a:gdLst/>
            <a:ahLst/>
            <a:cxnLst/>
            <a:rect r="r" b="b" t="t" l="l"/>
            <a:pathLst>
              <a:path h="1938492" w="894519">
                <a:moveTo>
                  <a:pt x="0" y="0"/>
                </a:moveTo>
                <a:lnTo>
                  <a:pt x="894519" y="0"/>
                </a:lnTo>
                <a:lnTo>
                  <a:pt x="894519" y="1938492"/>
                </a:lnTo>
                <a:lnTo>
                  <a:pt x="0" y="1938492"/>
                </a:lnTo>
                <a:lnTo>
                  <a:pt x="0" y="0"/>
                </a:lnTo>
                <a:close/>
              </a:path>
            </a:pathLst>
          </a:custGeom>
          <a:blipFill>
            <a:blip r:embed="rId5">
              <a:extLst>
                <a:ext uri="{96DAC541-7B7A-43D3-8B79-37D633B846F1}">
                  <asvg:svgBlip xmlns:asvg="http://schemas.microsoft.com/office/drawing/2016/SVG/main" r:embed="rId6"/>
                </a:ext>
              </a:extLst>
            </a:blip>
            <a:stretch>
              <a:fillRect l="0" t="-24495" r="-368184" b="0"/>
            </a:stretch>
          </a:blipFill>
        </p:spPr>
      </p:sp>
      <p:sp>
        <p:nvSpPr>
          <p:cNvPr name="Freeform 26" id="26"/>
          <p:cNvSpPr/>
          <p:nvPr/>
        </p:nvSpPr>
        <p:spPr>
          <a:xfrm flipH="false" flipV="false" rot="0">
            <a:off x="1245769" y="643281"/>
            <a:ext cx="1044253" cy="1044253"/>
          </a:xfrm>
          <a:custGeom>
            <a:avLst/>
            <a:gdLst/>
            <a:ahLst/>
            <a:cxnLst/>
            <a:rect r="r" b="b" t="t" l="l"/>
            <a:pathLst>
              <a:path h="1044253" w="1044253">
                <a:moveTo>
                  <a:pt x="0" y="0"/>
                </a:moveTo>
                <a:lnTo>
                  <a:pt x="1044253" y="0"/>
                </a:lnTo>
                <a:lnTo>
                  <a:pt x="1044253" y="1044253"/>
                </a:lnTo>
                <a:lnTo>
                  <a:pt x="0" y="1044253"/>
                </a:lnTo>
                <a:lnTo>
                  <a:pt x="0" y="0"/>
                </a:lnTo>
                <a:close/>
              </a:path>
            </a:pathLst>
          </a:custGeom>
          <a:blipFill>
            <a:blip r:embed="rId7"/>
            <a:stretch>
              <a:fillRect l="0" t="0" r="0" b="0"/>
            </a:stretch>
          </a:blipFill>
        </p:spPr>
      </p:sp>
      <p:sp>
        <p:nvSpPr>
          <p:cNvPr name="TextBox 27" id="27"/>
          <p:cNvSpPr txBox="true"/>
          <p:nvPr/>
        </p:nvSpPr>
        <p:spPr>
          <a:xfrm rot="0">
            <a:off x="1571066" y="2767780"/>
            <a:ext cx="8977554" cy="3867150"/>
          </a:xfrm>
          <a:prstGeom prst="rect">
            <a:avLst/>
          </a:prstGeom>
        </p:spPr>
        <p:txBody>
          <a:bodyPr anchor="t" rtlCol="false" tIns="0" lIns="0" bIns="0" rIns="0">
            <a:spAutoFit/>
          </a:bodyPr>
          <a:lstStyle/>
          <a:p>
            <a:pPr algn="ctr">
              <a:lnSpc>
                <a:spcPts val="10113"/>
              </a:lnSpc>
            </a:pPr>
            <a:r>
              <a:rPr lang="en-US" sz="8428" b="true">
                <a:solidFill>
                  <a:srgbClr val="123586"/>
                </a:solidFill>
                <a:latin typeface="Eastman Grotesque Bold"/>
                <a:ea typeface="Eastman Grotesque Bold"/>
                <a:cs typeface="Eastman Grotesque Bold"/>
                <a:sym typeface="Eastman Grotesque Bold"/>
              </a:rPr>
              <a:t>HỆ THỐNG GIÁM SÁT SỨC KHỎE BỆNH NHÂN</a:t>
            </a:r>
          </a:p>
        </p:txBody>
      </p:sp>
      <p:sp>
        <p:nvSpPr>
          <p:cNvPr name="TextBox 28" id="28"/>
          <p:cNvSpPr txBox="true"/>
          <p:nvPr/>
        </p:nvSpPr>
        <p:spPr>
          <a:xfrm rot="0">
            <a:off x="2517704" y="1019175"/>
            <a:ext cx="7087713" cy="556027"/>
          </a:xfrm>
          <a:prstGeom prst="rect">
            <a:avLst/>
          </a:prstGeom>
        </p:spPr>
        <p:txBody>
          <a:bodyPr anchor="t" rtlCol="false" tIns="0" lIns="0" bIns="0" rIns="0">
            <a:spAutoFit/>
          </a:bodyPr>
          <a:lstStyle/>
          <a:p>
            <a:pPr algn="l">
              <a:lnSpc>
                <a:spcPts val="4346"/>
              </a:lnSpc>
            </a:pPr>
            <a:r>
              <a:rPr lang="en-US" sz="3621">
                <a:solidFill>
                  <a:srgbClr val="000000"/>
                </a:solidFill>
                <a:latin typeface="Eastman Grotesque"/>
                <a:ea typeface="Eastman Grotesque"/>
                <a:cs typeface="Eastman Grotesque"/>
                <a:sym typeface="Eastman Grotesque"/>
              </a:rPr>
              <a:t>ĐỒ ÁN TỐT NGHIỆP</a:t>
            </a:r>
          </a:p>
        </p:txBody>
      </p:sp>
      <p:sp>
        <p:nvSpPr>
          <p:cNvPr name="TextBox 29" id="29"/>
          <p:cNvSpPr txBox="true"/>
          <p:nvPr/>
        </p:nvSpPr>
        <p:spPr>
          <a:xfrm rot="0">
            <a:off x="1939346" y="6915393"/>
            <a:ext cx="8917239" cy="1238250"/>
          </a:xfrm>
          <a:prstGeom prst="rect">
            <a:avLst/>
          </a:prstGeom>
        </p:spPr>
        <p:txBody>
          <a:bodyPr anchor="t" rtlCol="false" tIns="0" lIns="0" bIns="0" rIns="0">
            <a:spAutoFit/>
          </a:bodyPr>
          <a:lstStyle/>
          <a:p>
            <a:pPr algn="l">
              <a:lnSpc>
                <a:spcPts val="4920"/>
              </a:lnSpc>
            </a:pPr>
            <a:r>
              <a:rPr lang="en-US" sz="4100" b="true">
                <a:solidFill>
                  <a:srgbClr val="FFFFFF"/>
                </a:solidFill>
                <a:latin typeface="Eastman Grotesque Bold"/>
                <a:ea typeface="Eastman Grotesque Bold"/>
                <a:cs typeface="Eastman Grotesque Bold"/>
                <a:sym typeface="Eastman Grotesque Bold"/>
              </a:rPr>
              <a:t>GVHD: THS.LÊ DUY HÙNG</a:t>
            </a:r>
          </a:p>
          <a:p>
            <a:pPr algn="l">
              <a:lnSpc>
                <a:spcPts val="4799"/>
              </a:lnSpc>
              <a:spcBef>
                <a:spcPct val="0"/>
              </a:spcBef>
            </a:pPr>
            <a:r>
              <a:rPr lang="en-US" b="true" sz="3999">
                <a:solidFill>
                  <a:srgbClr val="FFFFFF"/>
                </a:solidFill>
                <a:latin typeface="Eastman Grotesque Bold"/>
                <a:ea typeface="Eastman Grotesque Bold"/>
                <a:cs typeface="Eastman Grotesque Bold"/>
                <a:sym typeface="Eastman Grotesque Bold"/>
              </a:rPr>
              <a:t>SVTH: LÊ NGỌC QUANG-19050049</a:t>
            </a:r>
          </a:p>
        </p:txBody>
      </p:sp>
      <p:sp>
        <p:nvSpPr>
          <p:cNvPr name="TextBox 30" id="30"/>
          <p:cNvSpPr txBox="true"/>
          <p:nvPr/>
        </p:nvSpPr>
        <p:spPr>
          <a:xfrm rot="0">
            <a:off x="1571066" y="9100365"/>
            <a:ext cx="3503500" cy="495276"/>
          </a:xfrm>
          <a:prstGeom prst="rect">
            <a:avLst/>
          </a:prstGeom>
        </p:spPr>
        <p:txBody>
          <a:bodyPr anchor="t" rtlCol="false" tIns="0" lIns="0" bIns="0" rIns="0">
            <a:spAutoFit/>
          </a:bodyPr>
          <a:lstStyle/>
          <a:p>
            <a:pPr algn="l">
              <a:lnSpc>
                <a:spcPts val="3875"/>
              </a:lnSpc>
            </a:pPr>
            <a:r>
              <a:rPr lang="en-US" sz="3229" b="true">
                <a:solidFill>
                  <a:srgbClr val="123586"/>
                </a:solidFill>
                <a:latin typeface="Public Sans Bold"/>
                <a:ea typeface="Public Sans Bold"/>
                <a:cs typeface="Public Sans Bold"/>
                <a:sym typeface="Public Sans Bold"/>
              </a:rPr>
              <a:t>GET STARTED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54891"/>
            <a:ext cx="18288000" cy="532109"/>
            <a:chOff x="0" y="0"/>
            <a:chExt cx="4816593" cy="140144"/>
          </a:xfrm>
        </p:grpSpPr>
        <p:sp>
          <p:nvSpPr>
            <p:cNvPr name="Freeform 3" id="3"/>
            <p:cNvSpPr/>
            <p:nvPr/>
          </p:nvSpPr>
          <p:spPr>
            <a:xfrm flipH="false" flipV="false" rot="0">
              <a:off x="0" y="0"/>
              <a:ext cx="4816592" cy="140144"/>
            </a:xfrm>
            <a:custGeom>
              <a:avLst/>
              <a:gdLst/>
              <a:ahLst/>
              <a:cxnLst/>
              <a:rect r="r" b="b" t="t" l="l"/>
              <a:pathLst>
                <a:path h="140144" w="4816592">
                  <a:moveTo>
                    <a:pt x="0" y="0"/>
                  </a:moveTo>
                  <a:lnTo>
                    <a:pt x="4816592" y="0"/>
                  </a:lnTo>
                  <a:lnTo>
                    <a:pt x="4816592" y="140144"/>
                  </a:lnTo>
                  <a:lnTo>
                    <a:pt x="0" y="140144"/>
                  </a:lnTo>
                  <a:close/>
                </a:path>
              </a:pathLst>
            </a:custGeom>
            <a:solidFill>
              <a:srgbClr val="123586"/>
            </a:solidFill>
          </p:spPr>
        </p:sp>
        <p:sp>
          <p:nvSpPr>
            <p:cNvPr name="TextBox 4" id="4"/>
            <p:cNvSpPr txBox="true"/>
            <p:nvPr/>
          </p:nvSpPr>
          <p:spPr>
            <a:xfrm>
              <a:off x="0" y="-38100"/>
              <a:ext cx="4816593" cy="178244"/>
            </a:xfrm>
            <a:prstGeom prst="rect">
              <a:avLst/>
            </a:prstGeom>
          </p:spPr>
          <p:txBody>
            <a:bodyPr anchor="ctr" rtlCol="false" tIns="50800" lIns="50800" bIns="50800" rIns="50800"/>
            <a:lstStyle/>
            <a:p>
              <a:pPr algn="ctr">
                <a:lnSpc>
                  <a:spcPts val="2939"/>
                </a:lnSpc>
              </a:pPr>
            </a:p>
          </p:txBody>
        </p:sp>
      </p:grpSp>
      <p:grpSp>
        <p:nvGrpSpPr>
          <p:cNvPr name="Group 5" id="5"/>
          <p:cNvGrpSpPr/>
          <p:nvPr/>
        </p:nvGrpSpPr>
        <p:grpSpPr>
          <a:xfrm rot="0">
            <a:off x="0" y="10036769"/>
            <a:ext cx="18288000" cy="250231"/>
            <a:chOff x="0" y="0"/>
            <a:chExt cx="4816593" cy="65904"/>
          </a:xfrm>
        </p:grpSpPr>
        <p:sp>
          <p:nvSpPr>
            <p:cNvPr name="Freeform 6" id="6"/>
            <p:cNvSpPr/>
            <p:nvPr/>
          </p:nvSpPr>
          <p:spPr>
            <a:xfrm flipH="false" flipV="false" rot="0">
              <a:off x="0" y="0"/>
              <a:ext cx="4816592" cy="65904"/>
            </a:xfrm>
            <a:custGeom>
              <a:avLst/>
              <a:gdLst/>
              <a:ahLst/>
              <a:cxnLst/>
              <a:rect r="r" b="b" t="t" l="l"/>
              <a:pathLst>
                <a:path h="65904" w="4816592">
                  <a:moveTo>
                    <a:pt x="0" y="0"/>
                  </a:moveTo>
                  <a:lnTo>
                    <a:pt x="4816592" y="0"/>
                  </a:lnTo>
                  <a:lnTo>
                    <a:pt x="4816592" y="65904"/>
                  </a:lnTo>
                  <a:lnTo>
                    <a:pt x="0" y="65904"/>
                  </a:lnTo>
                  <a:close/>
                </a:path>
              </a:pathLst>
            </a:custGeom>
            <a:solidFill>
              <a:srgbClr val="517DED"/>
            </a:solidFill>
          </p:spPr>
        </p:sp>
        <p:sp>
          <p:nvSpPr>
            <p:cNvPr name="TextBox 7" id="7"/>
            <p:cNvSpPr txBox="true"/>
            <p:nvPr/>
          </p:nvSpPr>
          <p:spPr>
            <a:xfrm>
              <a:off x="0" y="-38100"/>
              <a:ext cx="4816593" cy="104004"/>
            </a:xfrm>
            <a:prstGeom prst="rect">
              <a:avLst/>
            </a:prstGeom>
          </p:spPr>
          <p:txBody>
            <a:bodyPr anchor="ctr" rtlCol="false" tIns="50800" lIns="50800" bIns="50800" rIns="50800"/>
            <a:lstStyle/>
            <a:p>
              <a:pPr algn="ctr">
                <a:lnSpc>
                  <a:spcPts val="2939"/>
                </a:lnSpc>
              </a:pPr>
            </a:p>
          </p:txBody>
        </p:sp>
      </p:grpSp>
      <p:sp>
        <p:nvSpPr>
          <p:cNvPr name="Freeform 8" id="8"/>
          <p:cNvSpPr/>
          <p:nvPr/>
        </p:nvSpPr>
        <p:spPr>
          <a:xfrm flipH="false" flipV="false" rot="0">
            <a:off x="-447311" y="6878533"/>
            <a:ext cx="894622" cy="1938715"/>
          </a:xfrm>
          <a:custGeom>
            <a:avLst/>
            <a:gdLst/>
            <a:ahLst/>
            <a:cxnLst/>
            <a:rect r="r" b="b" t="t" l="l"/>
            <a:pathLst>
              <a:path h="1938715" w="894622">
                <a:moveTo>
                  <a:pt x="0" y="0"/>
                </a:moveTo>
                <a:lnTo>
                  <a:pt x="894622" y="0"/>
                </a:lnTo>
                <a:lnTo>
                  <a:pt x="894622" y="1938716"/>
                </a:lnTo>
                <a:lnTo>
                  <a:pt x="0" y="1938716"/>
                </a:lnTo>
                <a:lnTo>
                  <a:pt x="0" y="0"/>
                </a:lnTo>
                <a:close/>
              </a:path>
            </a:pathLst>
          </a:custGeom>
          <a:blipFill>
            <a:blip r:embed="rId2">
              <a:extLst>
                <a:ext uri="{96DAC541-7B7A-43D3-8B79-37D633B846F1}">
                  <asvg:svgBlip xmlns:asvg="http://schemas.microsoft.com/office/drawing/2016/SVG/main" r:embed="rId3"/>
                </a:ext>
              </a:extLst>
            </a:blip>
            <a:stretch>
              <a:fillRect l="0" t="-24495" r="-368184" b="0"/>
            </a:stretch>
          </a:blipFill>
        </p:spPr>
      </p:sp>
      <p:sp>
        <p:nvSpPr>
          <p:cNvPr name="Freeform 9" id="9"/>
          <p:cNvSpPr/>
          <p:nvPr/>
        </p:nvSpPr>
        <p:spPr>
          <a:xfrm flipH="false" flipV="false" rot="0">
            <a:off x="17480771" y="6878533"/>
            <a:ext cx="894622" cy="1938715"/>
          </a:xfrm>
          <a:custGeom>
            <a:avLst/>
            <a:gdLst/>
            <a:ahLst/>
            <a:cxnLst/>
            <a:rect r="r" b="b" t="t" l="l"/>
            <a:pathLst>
              <a:path h="1938715" w="894622">
                <a:moveTo>
                  <a:pt x="0" y="0"/>
                </a:moveTo>
                <a:lnTo>
                  <a:pt x="894622" y="0"/>
                </a:lnTo>
                <a:lnTo>
                  <a:pt x="894622" y="1938716"/>
                </a:lnTo>
                <a:lnTo>
                  <a:pt x="0" y="1938716"/>
                </a:lnTo>
                <a:lnTo>
                  <a:pt x="0" y="0"/>
                </a:lnTo>
                <a:close/>
              </a:path>
            </a:pathLst>
          </a:custGeom>
          <a:blipFill>
            <a:blip r:embed="rId2">
              <a:extLst>
                <a:ext uri="{96DAC541-7B7A-43D3-8B79-37D633B846F1}">
                  <asvg:svgBlip xmlns:asvg="http://schemas.microsoft.com/office/drawing/2016/SVG/main" r:embed="rId3"/>
                </a:ext>
              </a:extLst>
            </a:blip>
            <a:stretch>
              <a:fillRect l="0" t="-24495" r="-368184" b="0"/>
            </a:stretch>
          </a:blipFill>
        </p:spPr>
      </p:sp>
      <p:sp>
        <p:nvSpPr>
          <p:cNvPr name="Freeform 10" id="10"/>
          <p:cNvSpPr/>
          <p:nvPr/>
        </p:nvSpPr>
        <p:spPr>
          <a:xfrm flipH="false" flipV="true" rot="0">
            <a:off x="-2956685" y="-1299418"/>
            <a:ext cx="5727778" cy="5405591"/>
          </a:xfrm>
          <a:custGeom>
            <a:avLst/>
            <a:gdLst/>
            <a:ahLst/>
            <a:cxnLst/>
            <a:rect r="r" b="b" t="t" l="l"/>
            <a:pathLst>
              <a:path h="5405591" w="5727778">
                <a:moveTo>
                  <a:pt x="0" y="5405590"/>
                </a:moveTo>
                <a:lnTo>
                  <a:pt x="5727778" y="5405590"/>
                </a:lnTo>
                <a:lnTo>
                  <a:pt x="5727778" y="0"/>
                </a:lnTo>
                <a:lnTo>
                  <a:pt x="0" y="0"/>
                </a:lnTo>
                <a:lnTo>
                  <a:pt x="0" y="540559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1" id="11"/>
          <p:cNvSpPr/>
          <p:nvPr/>
        </p:nvSpPr>
        <p:spPr>
          <a:xfrm flipH="true" flipV="true" rot="0">
            <a:off x="15350138" y="-1299418"/>
            <a:ext cx="5727778" cy="5405591"/>
          </a:xfrm>
          <a:custGeom>
            <a:avLst/>
            <a:gdLst/>
            <a:ahLst/>
            <a:cxnLst/>
            <a:rect r="r" b="b" t="t" l="l"/>
            <a:pathLst>
              <a:path h="5405591" w="5727778">
                <a:moveTo>
                  <a:pt x="5727778" y="5405590"/>
                </a:moveTo>
                <a:lnTo>
                  <a:pt x="0" y="5405590"/>
                </a:lnTo>
                <a:lnTo>
                  <a:pt x="0" y="0"/>
                </a:lnTo>
                <a:lnTo>
                  <a:pt x="5727778" y="0"/>
                </a:lnTo>
                <a:lnTo>
                  <a:pt x="5727778" y="540559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12" id="12"/>
          <p:cNvGrpSpPr/>
          <p:nvPr/>
        </p:nvGrpSpPr>
        <p:grpSpPr>
          <a:xfrm rot="0">
            <a:off x="687028" y="3515004"/>
            <a:ext cx="2828118" cy="1457589"/>
            <a:chOff x="0" y="0"/>
            <a:chExt cx="744854" cy="383892"/>
          </a:xfrm>
        </p:grpSpPr>
        <p:sp>
          <p:nvSpPr>
            <p:cNvPr name="Freeform 13" id="13"/>
            <p:cNvSpPr/>
            <p:nvPr/>
          </p:nvSpPr>
          <p:spPr>
            <a:xfrm flipH="false" flipV="false" rot="0">
              <a:off x="0" y="0"/>
              <a:ext cx="744854" cy="383892"/>
            </a:xfrm>
            <a:custGeom>
              <a:avLst/>
              <a:gdLst/>
              <a:ahLst/>
              <a:cxnLst/>
              <a:rect r="r" b="b" t="t" l="l"/>
              <a:pathLst>
                <a:path h="383892" w="744854">
                  <a:moveTo>
                    <a:pt x="0" y="0"/>
                  </a:moveTo>
                  <a:lnTo>
                    <a:pt x="744854" y="0"/>
                  </a:lnTo>
                  <a:lnTo>
                    <a:pt x="744854" y="383892"/>
                  </a:lnTo>
                  <a:lnTo>
                    <a:pt x="0" y="383892"/>
                  </a:lnTo>
                  <a:close/>
                </a:path>
              </a:pathLst>
            </a:custGeom>
            <a:solidFill>
              <a:srgbClr val="FFFFFF"/>
            </a:solidFill>
          </p:spPr>
        </p:sp>
        <p:sp>
          <p:nvSpPr>
            <p:cNvPr name="TextBox 14" id="14"/>
            <p:cNvSpPr txBox="true"/>
            <p:nvPr/>
          </p:nvSpPr>
          <p:spPr>
            <a:xfrm>
              <a:off x="0" y="-57150"/>
              <a:ext cx="744854" cy="441042"/>
            </a:xfrm>
            <a:prstGeom prst="rect">
              <a:avLst/>
            </a:prstGeom>
          </p:spPr>
          <p:txBody>
            <a:bodyPr anchor="ctr" rtlCol="false" tIns="50800" lIns="50800" bIns="50800" rIns="50800"/>
            <a:lstStyle/>
            <a:p>
              <a:pPr algn="ctr">
                <a:lnSpc>
                  <a:spcPts val="2939"/>
                </a:lnSpc>
              </a:pPr>
              <a:r>
                <a:rPr lang="en-US" sz="2099">
                  <a:solidFill>
                    <a:srgbClr val="000000"/>
                  </a:solidFill>
                  <a:latin typeface="Eastman Grotesque"/>
                  <a:ea typeface="Eastman Grotesque"/>
                  <a:cs typeface="Eastman Grotesque"/>
                  <a:sym typeface="Eastman Grotesque"/>
                </a:rPr>
                <a:t>THU THẬP DỮ LIỆU</a:t>
              </a:r>
            </a:p>
          </p:txBody>
        </p:sp>
      </p:grpSp>
      <p:sp>
        <p:nvSpPr>
          <p:cNvPr name="TextBox 15" id="15"/>
          <p:cNvSpPr txBox="true"/>
          <p:nvPr/>
        </p:nvSpPr>
        <p:spPr>
          <a:xfrm rot="0">
            <a:off x="5333305" y="559727"/>
            <a:ext cx="7621391" cy="1917725"/>
          </a:xfrm>
          <a:prstGeom prst="rect">
            <a:avLst/>
          </a:prstGeom>
        </p:spPr>
        <p:txBody>
          <a:bodyPr anchor="t" rtlCol="false" tIns="0" lIns="0" bIns="0" rIns="0">
            <a:spAutoFit/>
          </a:bodyPr>
          <a:lstStyle/>
          <a:p>
            <a:pPr algn="ctr">
              <a:lnSpc>
                <a:spcPts val="7544"/>
              </a:lnSpc>
            </a:pPr>
            <a:r>
              <a:rPr lang="en-US" sz="6286" b="true">
                <a:solidFill>
                  <a:srgbClr val="123586"/>
                </a:solidFill>
                <a:latin typeface="Eastman Grotesque Bold"/>
                <a:ea typeface="Eastman Grotesque Bold"/>
                <a:cs typeface="Eastman Grotesque Bold"/>
                <a:sym typeface="Eastman Grotesque Bold"/>
              </a:rPr>
              <a:t>TRIỂN KHAI MÔ HÌNH</a:t>
            </a:r>
          </a:p>
        </p:txBody>
      </p:sp>
      <p:grpSp>
        <p:nvGrpSpPr>
          <p:cNvPr name="Group 16" id="16"/>
          <p:cNvGrpSpPr/>
          <p:nvPr/>
        </p:nvGrpSpPr>
        <p:grpSpPr>
          <a:xfrm rot="0">
            <a:off x="4844891" y="3515004"/>
            <a:ext cx="2828118" cy="1457589"/>
            <a:chOff x="0" y="0"/>
            <a:chExt cx="744854" cy="383892"/>
          </a:xfrm>
        </p:grpSpPr>
        <p:sp>
          <p:nvSpPr>
            <p:cNvPr name="Freeform 17" id="17"/>
            <p:cNvSpPr/>
            <p:nvPr/>
          </p:nvSpPr>
          <p:spPr>
            <a:xfrm flipH="false" flipV="false" rot="0">
              <a:off x="0" y="0"/>
              <a:ext cx="744854" cy="383892"/>
            </a:xfrm>
            <a:custGeom>
              <a:avLst/>
              <a:gdLst/>
              <a:ahLst/>
              <a:cxnLst/>
              <a:rect r="r" b="b" t="t" l="l"/>
              <a:pathLst>
                <a:path h="383892" w="744854">
                  <a:moveTo>
                    <a:pt x="0" y="0"/>
                  </a:moveTo>
                  <a:lnTo>
                    <a:pt x="744854" y="0"/>
                  </a:lnTo>
                  <a:lnTo>
                    <a:pt x="744854" y="383892"/>
                  </a:lnTo>
                  <a:lnTo>
                    <a:pt x="0" y="383892"/>
                  </a:lnTo>
                  <a:close/>
                </a:path>
              </a:pathLst>
            </a:custGeom>
            <a:solidFill>
              <a:srgbClr val="FFFFFF"/>
            </a:solidFill>
          </p:spPr>
        </p:sp>
        <p:sp>
          <p:nvSpPr>
            <p:cNvPr name="TextBox 18" id="18"/>
            <p:cNvSpPr txBox="true"/>
            <p:nvPr/>
          </p:nvSpPr>
          <p:spPr>
            <a:xfrm>
              <a:off x="0" y="-57150"/>
              <a:ext cx="744854" cy="441042"/>
            </a:xfrm>
            <a:prstGeom prst="rect">
              <a:avLst/>
            </a:prstGeom>
          </p:spPr>
          <p:txBody>
            <a:bodyPr anchor="ctr" rtlCol="false" tIns="50800" lIns="50800" bIns="50800" rIns="50800"/>
            <a:lstStyle/>
            <a:p>
              <a:pPr algn="ctr">
                <a:lnSpc>
                  <a:spcPts val="2939"/>
                </a:lnSpc>
              </a:pPr>
              <a:r>
                <a:rPr lang="en-US" sz="2099">
                  <a:solidFill>
                    <a:srgbClr val="000000"/>
                  </a:solidFill>
                  <a:latin typeface="Eastman Grotesque"/>
                  <a:ea typeface="Eastman Grotesque"/>
                  <a:cs typeface="Eastman Grotesque"/>
                  <a:sym typeface="Eastman Grotesque"/>
                </a:rPr>
                <a:t>KẾT NỐI VÀ TRUYỀN TIẾN HIỆU</a:t>
              </a:r>
            </a:p>
          </p:txBody>
        </p:sp>
      </p:grpSp>
      <p:grpSp>
        <p:nvGrpSpPr>
          <p:cNvPr name="Group 19" id="19"/>
          <p:cNvGrpSpPr/>
          <p:nvPr/>
        </p:nvGrpSpPr>
        <p:grpSpPr>
          <a:xfrm rot="0">
            <a:off x="9002753" y="3515004"/>
            <a:ext cx="2828118" cy="1457589"/>
            <a:chOff x="0" y="0"/>
            <a:chExt cx="744854" cy="383892"/>
          </a:xfrm>
        </p:grpSpPr>
        <p:sp>
          <p:nvSpPr>
            <p:cNvPr name="Freeform 20" id="20"/>
            <p:cNvSpPr/>
            <p:nvPr/>
          </p:nvSpPr>
          <p:spPr>
            <a:xfrm flipH="false" flipV="false" rot="0">
              <a:off x="0" y="0"/>
              <a:ext cx="744854" cy="383892"/>
            </a:xfrm>
            <a:custGeom>
              <a:avLst/>
              <a:gdLst/>
              <a:ahLst/>
              <a:cxnLst/>
              <a:rect r="r" b="b" t="t" l="l"/>
              <a:pathLst>
                <a:path h="383892" w="744854">
                  <a:moveTo>
                    <a:pt x="0" y="0"/>
                  </a:moveTo>
                  <a:lnTo>
                    <a:pt x="744854" y="0"/>
                  </a:lnTo>
                  <a:lnTo>
                    <a:pt x="744854" y="383892"/>
                  </a:lnTo>
                  <a:lnTo>
                    <a:pt x="0" y="383892"/>
                  </a:lnTo>
                  <a:close/>
                </a:path>
              </a:pathLst>
            </a:custGeom>
            <a:solidFill>
              <a:srgbClr val="FFFFFF"/>
            </a:solidFill>
          </p:spPr>
        </p:sp>
        <p:sp>
          <p:nvSpPr>
            <p:cNvPr name="TextBox 21" id="21"/>
            <p:cNvSpPr txBox="true"/>
            <p:nvPr/>
          </p:nvSpPr>
          <p:spPr>
            <a:xfrm>
              <a:off x="0" y="-57150"/>
              <a:ext cx="744854" cy="441042"/>
            </a:xfrm>
            <a:prstGeom prst="rect">
              <a:avLst/>
            </a:prstGeom>
          </p:spPr>
          <p:txBody>
            <a:bodyPr anchor="ctr" rtlCol="false" tIns="50800" lIns="50800" bIns="50800" rIns="50800"/>
            <a:lstStyle/>
            <a:p>
              <a:pPr algn="ctr">
                <a:lnSpc>
                  <a:spcPts val="2939"/>
                </a:lnSpc>
              </a:pPr>
              <a:r>
                <a:rPr lang="en-US" sz="2099">
                  <a:solidFill>
                    <a:srgbClr val="000000"/>
                  </a:solidFill>
                  <a:latin typeface="Eastman Grotesque"/>
                  <a:ea typeface="Eastman Grotesque"/>
                  <a:cs typeface="Eastman Grotesque"/>
                  <a:sym typeface="Eastman Grotesque"/>
                </a:rPr>
                <a:t>MÁY CHỦ &amp; ỨNG DỤNG</a:t>
              </a:r>
            </a:p>
          </p:txBody>
        </p:sp>
      </p:grpSp>
      <p:grpSp>
        <p:nvGrpSpPr>
          <p:cNvPr name="Group 22" id="22"/>
          <p:cNvGrpSpPr/>
          <p:nvPr/>
        </p:nvGrpSpPr>
        <p:grpSpPr>
          <a:xfrm rot="0">
            <a:off x="13164371" y="3515004"/>
            <a:ext cx="2828118" cy="1457589"/>
            <a:chOff x="0" y="0"/>
            <a:chExt cx="744854" cy="383892"/>
          </a:xfrm>
        </p:grpSpPr>
        <p:sp>
          <p:nvSpPr>
            <p:cNvPr name="Freeform 23" id="23"/>
            <p:cNvSpPr/>
            <p:nvPr/>
          </p:nvSpPr>
          <p:spPr>
            <a:xfrm flipH="false" flipV="false" rot="0">
              <a:off x="0" y="0"/>
              <a:ext cx="744854" cy="383892"/>
            </a:xfrm>
            <a:custGeom>
              <a:avLst/>
              <a:gdLst/>
              <a:ahLst/>
              <a:cxnLst/>
              <a:rect r="r" b="b" t="t" l="l"/>
              <a:pathLst>
                <a:path h="383892" w="744854">
                  <a:moveTo>
                    <a:pt x="0" y="0"/>
                  </a:moveTo>
                  <a:lnTo>
                    <a:pt x="744854" y="0"/>
                  </a:lnTo>
                  <a:lnTo>
                    <a:pt x="744854" y="383892"/>
                  </a:lnTo>
                  <a:lnTo>
                    <a:pt x="0" y="383892"/>
                  </a:lnTo>
                  <a:close/>
                </a:path>
              </a:pathLst>
            </a:custGeom>
            <a:solidFill>
              <a:srgbClr val="FFFFFF"/>
            </a:solidFill>
          </p:spPr>
        </p:sp>
        <p:sp>
          <p:nvSpPr>
            <p:cNvPr name="TextBox 24" id="24"/>
            <p:cNvSpPr txBox="true"/>
            <p:nvPr/>
          </p:nvSpPr>
          <p:spPr>
            <a:xfrm>
              <a:off x="0" y="-57150"/>
              <a:ext cx="744854" cy="441042"/>
            </a:xfrm>
            <a:prstGeom prst="rect">
              <a:avLst/>
            </a:prstGeom>
          </p:spPr>
          <p:txBody>
            <a:bodyPr anchor="ctr" rtlCol="false" tIns="50800" lIns="50800" bIns="50800" rIns="50800"/>
            <a:lstStyle/>
            <a:p>
              <a:pPr algn="ctr">
                <a:lnSpc>
                  <a:spcPts val="2939"/>
                </a:lnSpc>
              </a:pPr>
              <a:r>
                <a:rPr lang="en-US" sz="2099">
                  <a:solidFill>
                    <a:srgbClr val="000000"/>
                  </a:solidFill>
                  <a:latin typeface="Eastman Grotesque"/>
                  <a:ea typeface="Eastman Grotesque"/>
                  <a:cs typeface="Eastman Grotesque"/>
                  <a:sym typeface="Eastman Grotesque"/>
                </a:rPr>
                <a:t>NGƯỜI DÙNG (Bác sĩ &amp; Người nhà)</a:t>
              </a:r>
            </a:p>
          </p:txBody>
        </p:sp>
      </p:grpSp>
      <p:sp>
        <p:nvSpPr>
          <p:cNvPr name="AutoShape 25" id="25"/>
          <p:cNvSpPr/>
          <p:nvPr/>
        </p:nvSpPr>
        <p:spPr>
          <a:xfrm>
            <a:off x="3515146" y="4243799"/>
            <a:ext cx="1329745" cy="0"/>
          </a:xfrm>
          <a:prstGeom prst="line">
            <a:avLst/>
          </a:prstGeom>
          <a:ln cap="flat" w="38100">
            <a:solidFill>
              <a:srgbClr val="000000"/>
            </a:solidFill>
            <a:prstDash val="solid"/>
            <a:headEnd type="none" len="sm" w="sm"/>
            <a:tailEnd type="triangle" len="med" w="lg"/>
          </a:ln>
        </p:spPr>
      </p:sp>
      <p:sp>
        <p:nvSpPr>
          <p:cNvPr name="AutoShape 26" id="26"/>
          <p:cNvSpPr/>
          <p:nvPr/>
        </p:nvSpPr>
        <p:spPr>
          <a:xfrm>
            <a:off x="7673009" y="4262849"/>
            <a:ext cx="1329745" cy="0"/>
          </a:xfrm>
          <a:prstGeom prst="line">
            <a:avLst/>
          </a:prstGeom>
          <a:ln cap="flat" w="38100">
            <a:solidFill>
              <a:srgbClr val="000000"/>
            </a:solidFill>
            <a:prstDash val="solid"/>
            <a:headEnd type="none" len="sm" w="sm"/>
            <a:tailEnd type="triangle" len="med" w="lg"/>
          </a:ln>
        </p:spPr>
      </p:sp>
      <p:sp>
        <p:nvSpPr>
          <p:cNvPr name="AutoShape 27" id="27"/>
          <p:cNvSpPr/>
          <p:nvPr/>
        </p:nvSpPr>
        <p:spPr>
          <a:xfrm>
            <a:off x="11830871" y="4281899"/>
            <a:ext cx="1329745" cy="0"/>
          </a:xfrm>
          <a:prstGeom prst="line">
            <a:avLst/>
          </a:prstGeom>
          <a:ln cap="flat" w="38100">
            <a:solidFill>
              <a:srgbClr val="000000"/>
            </a:solidFill>
            <a:prstDash val="solid"/>
            <a:headEnd type="none" len="sm" w="sm"/>
            <a:tailEnd type="triangle" len="med" w="lg"/>
          </a:ln>
        </p:spPr>
      </p:sp>
      <p:sp>
        <p:nvSpPr>
          <p:cNvPr name="TextBox 28" id="28"/>
          <p:cNvSpPr txBox="true"/>
          <p:nvPr/>
        </p:nvSpPr>
        <p:spPr>
          <a:xfrm rot="0">
            <a:off x="812177" y="4697871"/>
            <a:ext cx="2577821" cy="1861185"/>
          </a:xfrm>
          <a:prstGeom prst="rect">
            <a:avLst/>
          </a:prstGeom>
        </p:spPr>
        <p:txBody>
          <a:bodyPr anchor="t" rtlCol="false" tIns="0" lIns="0" bIns="0" rIns="0">
            <a:spAutoFit/>
          </a:bodyPr>
          <a:lstStyle/>
          <a:p>
            <a:pPr algn="l" marL="453387" indent="-226693" lvl="1">
              <a:lnSpc>
                <a:spcPts val="2939"/>
              </a:lnSpc>
              <a:buFont typeface="Arial"/>
              <a:buChar char="•"/>
            </a:pPr>
            <a:r>
              <a:rPr lang="en-US" sz="2099">
                <a:solidFill>
                  <a:srgbClr val="000000"/>
                </a:solidFill>
                <a:latin typeface="Eastman Grotesque"/>
                <a:ea typeface="Eastman Grotesque"/>
                <a:cs typeface="Eastman Grotesque"/>
                <a:sym typeface="Eastman Grotesque"/>
              </a:rPr>
              <a:t>Bệnh nhân đeo cảm biến + ESP32</a:t>
            </a:r>
          </a:p>
          <a:p>
            <a:pPr algn="l" marL="453387" indent="-226693" lvl="1">
              <a:lnSpc>
                <a:spcPts val="2939"/>
              </a:lnSpc>
              <a:buFont typeface="Arial"/>
              <a:buChar char="•"/>
            </a:pPr>
            <a:r>
              <a:rPr lang="en-US" sz="2099">
                <a:solidFill>
                  <a:srgbClr val="000000"/>
                </a:solidFill>
                <a:latin typeface="Eastman Grotesque"/>
                <a:ea typeface="Eastman Grotesque"/>
                <a:cs typeface="Eastman Grotesque"/>
                <a:sym typeface="Eastman Grotesque"/>
              </a:rPr>
              <a:t>Đo nhịp tim, SpO₂, nhiệt độ, ECG</a:t>
            </a:r>
          </a:p>
        </p:txBody>
      </p:sp>
      <p:sp>
        <p:nvSpPr>
          <p:cNvPr name="TextBox 29" id="29"/>
          <p:cNvSpPr txBox="true"/>
          <p:nvPr/>
        </p:nvSpPr>
        <p:spPr>
          <a:xfrm rot="0">
            <a:off x="4844891" y="4697871"/>
            <a:ext cx="2872287" cy="1861185"/>
          </a:xfrm>
          <a:prstGeom prst="rect">
            <a:avLst/>
          </a:prstGeom>
        </p:spPr>
        <p:txBody>
          <a:bodyPr anchor="t" rtlCol="false" tIns="0" lIns="0" bIns="0" rIns="0">
            <a:spAutoFit/>
          </a:bodyPr>
          <a:lstStyle/>
          <a:p>
            <a:pPr algn="l" marL="453387" indent="-226693" lvl="1">
              <a:lnSpc>
                <a:spcPts val="2939"/>
              </a:lnSpc>
              <a:buFont typeface="Arial"/>
              <a:buChar char="•"/>
            </a:pPr>
            <a:r>
              <a:rPr lang="en-US" sz="2099">
                <a:solidFill>
                  <a:srgbClr val="000000"/>
                </a:solidFill>
                <a:latin typeface="Eastman Grotesque"/>
                <a:ea typeface="Eastman Grotesque"/>
                <a:cs typeface="Eastman Grotesque"/>
                <a:sym typeface="Eastman Grotesque"/>
              </a:rPr>
              <a:t>ESP32 gửi dữ liệu lên mạng (WiFi/MQTT/HTTP)</a:t>
            </a:r>
          </a:p>
          <a:p>
            <a:pPr algn="l" marL="453387" indent="-226693" lvl="1">
              <a:lnSpc>
                <a:spcPts val="2939"/>
              </a:lnSpc>
              <a:buFont typeface="Arial"/>
              <a:buChar char="•"/>
            </a:pPr>
            <a:r>
              <a:rPr lang="en-US" sz="2099">
                <a:solidFill>
                  <a:srgbClr val="000000"/>
                </a:solidFill>
                <a:latin typeface="Eastman Grotesque"/>
                <a:ea typeface="Eastman Grotesque"/>
                <a:cs typeface="Eastman Grotesque"/>
                <a:sym typeface="Eastman Grotesque"/>
              </a:rPr>
              <a:t>Chuyển dữ liệu đến ThingsBoard Server</a:t>
            </a:r>
          </a:p>
        </p:txBody>
      </p:sp>
      <p:sp>
        <p:nvSpPr>
          <p:cNvPr name="TextBox 30" id="30"/>
          <p:cNvSpPr txBox="true"/>
          <p:nvPr/>
        </p:nvSpPr>
        <p:spPr>
          <a:xfrm rot="0">
            <a:off x="8743605" y="4697871"/>
            <a:ext cx="3597861" cy="2232660"/>
          </a:xfrm>
          <a:prstGeom prst="rect">
            <a:avLst/>
          </a:prstGeom>
        </p:spPr>
        <p:txBody>
          <a:bodyPr anchor="t" rtlCol="false" tIns="0" lIns="0" bIns="0" rIns="0">
            <a:spAutoFit/>
          </a:bodyPr>
          <a:lstStyle/>
          <a:p>
            <a:pPr algn="l" marL="453387" indent="-226693" lvl="1">
              <a:lnSpc>
                <a:spcPts val="2939"/>
              </a:lnSpc>
              <a:buFont typeface="Arial"/>
              <a:buChar char="•"/>
            </a:pPr>
            <a:r>
              <a:rPr lang="en-US" sz="2099">
                <a:solidFill>
                  <a:srgbClr val="000000"/>
                </a:solidFill>
                <a:latin typeface="Eastman Grotesque"/>
                <a:ea typeface="Eastman Grotesque"/>
                <a:cs typeface="Eastman Grotesque"/>
                <a:sym typeface="Eastman Grotesque"/>
              </a:rPr>
              <a:t>Backend: Xử lý &amp; lưu trữ dữ liệu</a:t>
            </a:r>
          </a:p>
          <a:p>
            <a:pPr algn="l" marL="453387" indent="-226693" lvl="1">
              <a:lnSpc>
                <a:spcPts val="2939"/>
              </a:lnSpc>
              <a:buFont typeface="Arial"/>
              <a:buChar char="•"/>
            </a:pPr>
            <a:r>
              <a:rPr lang="en-US" sz="2099">
                <a:solidFill>
                  <a:srgbClr val="000000"/>
                </a:solidFill>
                <a:latin typeface="Eastman Grotesque"/>
                <a:ea typeface="Eastman Grotesque"/>
                <a:cs typeface="Eastman Grotesque"/>
                <a:sym typeface="Eastman Grotesque"/>
              </a:rPr>
              <a:t>Phân tích: Cảnh báo khi bất thường</a:t>
            </a:r>
          </a:p>
          <a:p>
            <a:pPr algn="l" marL="453387" indent="-226693" lvl="1">
              <a:lnSpc>
                <a:spcPts val="2939"/>
              </a:lnSpc>
              <a:buFont typeface="Arial"/>
              <a:buChar char="•"/>
            </a:pPr>
            <a:r>
              <a:rPr lang="en-US" sz="2099">
                <a:solidFill>
                  <a:srgbClr val="000000"/>
                </a:solidFill>
                <a:latin typeface="Eastman Grotesque"/>
                <a:ea typeface="Eastman Grotesque"/>
                <a:cs typeface="Eastman Grotesque"/>
                <a:sym typeface="Eastman Grotesque"/>
              </a:rPr>
              <a:t>Frontend (Dashboard): Hiển thị thông số sức khỏe</a:t>
            </a:r>
          </a:p>
        </p:txBody>
      </p:sp>
      <p:sp>
        <p:nvSpPr>
          <p:cNvPr name="TextBox 31" id="31"/>
          <p:cNvSpPr txBox="true"/>
          <p:nvPr/>
        </p:nvSpPr>
        <p:spPr>
          <a:xfrm rot="0">
            <a:off x="13164371" y="4858280"/>
            <a:ext cx="3501118" cy="1118235"/>
          </a:xfrm>
          <a:prstGeom prst="rect">
            <a:avLst/>
          </a:prstGeom>
        </p:spPr>
        <p:txBody>
          <a:bodyPr anchor="t" rtlCol="false" tIns="0" lIns="0" bIns="0" rIns="0">
            <a:spAutoFit/>
          </a:bodyPr>
          <a:lstStyle/>
          <a:p>
            <a:pPr algn="l" marL="453387" indent="-226693" lvl="1">
              <a:lnSpc>
                <a:spcPts val="2939"/>
              </a:lnSpc>
              <a:buFont typeface="Arial"/>
              <a:buChar char="•"/>
            </a:pPr>
            <a:r>
              <a:rPr lang="en-US" sz="2099">
                <a:solidFill>
                  <a:srgbClr val="000000"/>
                </a:solidFill>
                <a:latin typeface="Eastman Grotesque"/>
                <a:ea typeface="Eastman Grotesque"/>
                <a:cs typeface="Eastman Grotesque"/>
                <a:sym typeface="Eastman Grotesque"/>
              </a:rPr>
              <a:t>Theo dõi thông số bệnh nhân từ xa</a:t>
            </a:r>
          </a:p>
          <a:p>
            <a:pPr algn="l" marL="453387" indent="-226693" lvl="1">
              <a:lnSpc>
                <a:spcPts val="2939"/>
              </a:lnSpc>
              <a:buFont typeface="Arial"/>
              <a:buChar char="•"/>
            </a:pPr>
            <a:r>
              <a:rPr lang="en-US" sz="2099">
                <a:solidFill>
                  <a:srgbClr val="000000"/>
                </a:solidFill>
                <a:latin typeface="Eastman Grotesque"/>
                <a:ea typeface="Eastman Grotesque"/>
                <a:cs typeface="Eastman Grotesque"/>
                <a:sym typeface="Eastman Grotesque"/>
              </a:rPr>
              <a:t>Nhận cảnh báo tức thì</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266923" y="161628"/>
            <a:ext cx="12073111" cy="1715093"/>
          </a:xfrm>
          <a:prstGeom prst="rect">
            <a:avLst/>
          </a:prstGeom>
        </p:spPr>
        <p:txBody>
          <a:bodyPr anchor="t" rtlCol="false" tIns="0" lIns="0" bIns="0" rIns="0">
            <a:spAutoFit/>
          </a:bodyPr>
          <a:lstStyle/>
          <a:p>
            <a:pPr algn="ctr">
              <a:lnSpc>
                <a:spcPts val="6705"/>
              </a:lnSpc>
            </a:pPr>
            <a:r>
              <a:rPr lang="en-US" sz="5587" b="true">
                <a:solidFill>
                  <a:srgbClr val="123586"/>
                </a:solidFill>
                <a:latin typeface="Eastman Grotesque Bold"/>
                <a:ea typeface="Eastman Grotesque Bold"/>
                <a:cs typeface="Eastman Grotesque Bold"/>
                <a:sym typeface="Eastman Grotesque Bold"/>
              </a:rPr>
              <a:t>CÁCH THỨC HOẠT ĐỘNG CỦA HỆ THỐNG</a:t>
            </a:r>
          </a:p>
        </p:txBody>
      </p:sp>
      <p:grpSp>
        <p:nvGrpSpPr>
          <p:cNvPr name="Group 3" id="3"/>
          <p:cNvGrpSpPr/>
          <p:nvPr/>
        </p:nvGrpSpPr>
        <p:grpSpPr>
          <a:xfrm rot="0">
            <a:off x="0" y="9754891"/>
            <a:ext cx="18288000" cy="532109"/>
            <a:chOff x="0" y="0"/>
            <a:chExt cx="4816593" cy="140144"/>
          </a:xfrm>
        </p:grpSpPr>
        <p:sp>
          <p:nvSpPr>
            <p:cNvPr name="Freeform 4" id="4"/>
            <p:cNvSpPr/>
            <p:nvPr/>
          </p:nvSpPr>
          <p:spPr>
            <a:xfrm flipH="false" flipV="false" rot="0">
              <a:off x="0" y="0"/>
              <a:ext cx="4816592" cy="140144"/>
            </a:xfrm>
            <a:custGeom>
              <a:avLst/>
              <a:gdLst/>
              <a:ahLst/>
              <a:cxnLst/>
              <a:rect r="r" b="b" t="t" l="l"/>
              <a:pathLst>
                <a:path h="140144" w="4816592">
                  <a:moveTo>
                    <a:pt x="0" y="0"/>
                  </a:moveTo>
                  <a:lnTo>
                    <a:pt x="4816592" y="0"/>
                  </a:lnTo>
                  <a:lnTo>
                    <a:pt x="4816592" y="140144"/>
                  </a:lnTo>
                  <a:lnTo>
                    <a:pt x="0" y="140144"/>
                  </a:lnTo>
                  <a:close/>
                </a:path>
              </a:pathLst>
            </a:custGeom>
            <a:solidFill>
              <a:srgbClr val="517DED"/>
            </a:solidFill>
          </p:spPr>
        </p:sp>
        <p:sp>
          <p:nvSpPr>
            <p:cNvPr name="TextBox 5" id="5"/>
            <p:cNvSpPr txBox="true"/>
            <p:nvPr/>
          </p:nvSpPr>
          <p:spPr>
            <a:xfrm>
              <a:off x="0" y="-38100"/>
              <a:ext cx="4816593" cy="178244"/>
            </a:xfrm>
            <a:prstGeom prst="rect">
              <a:avLst/>
            </a:prstGeom>
          </p:spPr>
          <p:txBody>
            <a:bodyPr anchor="ctr" rtlCol="false" tIns="50800" lIns="50800" bIns="50800" rIns="50800"/>
            <a:lstStyle/>
            <a:p>
              <a:pPr algn="ctr">
                <a:lnSpc>
                  <a:spcPts val="2939"/>
                </a:lnSpc>
              </a:pPr>
            </a:p>
          </p:txBody>
        </p:sp>
      </p:grpSp>
      <p:grpSp>
        <p:nvGrpSpPr>
          <p:cNvPr name="Group 6" id="6"/>
          <p:cNvGrpSpPr/>
          <p:nvPr/>
        </p:nvGrpSpPr>
        <p:grpSpPr>
          <a:xfrm rot="0">
            <a:off x="0" y="10036769"/>
            <a:ext cx="18288000" cy="250231"/>
            <a:chOff x="0" y="0"/>
            <a:chExt cx="4816593" cy="65904"/>
          </a:xfrm>
        </p:grpSpPr>
        <p:sp>
          <p:nvSpPr>
            <p:cNvPr name="Freeform 7" id="7"/>
            <p:cNvSpPr/>
            <p:nvPr/>
          </p:nvSpPr>
          <p:spPr>
            <a:xfrm flipH="false" flipV="false" rot="0">
              <a:off x="0" y="0"/>
              <a:ext cx="4816592" cy="65904"/>
            </a:xfrm>
            <a:custGeom>
              <a:avLst/>
              <a:gdLst/>
              <a:ahLst/>
              <a:cxnLst/>
              <a:rect r="r" b="b" t="t" l="l"/>
              <a:pathLst>
                <a:path h="65904" w="4816592">
                  <a:moveTo>
                    <a:pt x="0" y="0"/>
                  </a:moveTo>
                  <a:lnTo>
                    <a:pt x="4816592" y="0"/>
                  </a:lnTo>
                  <a:lnTo>
                    <a:pt x="4816592" y="65904"/>
                  </a:lnTo>
                  <a:lnTo>
                    <a:pt x="0" y="65904"/>
                  </a:lnTo>
                  <a:close/>
                </a:path>
              </a:pathLst>
            </a:custGeom>
            <a:solidFill>
              <a:srgbClr val="123586"/>
            </a:solidFill>
          </p:spPr>
        </p:sp>
        <p:sp>
          <p:nvSpPr>
            <p:cNvPr name="TextBox 8" id="8"/>
            <p:cNvSpPr txBox="true"/>
            <p:nvPr/>
          </p:nvSpPr>
          <p:spPr>
            <a:xfrm>
              <a:off x="0" y="-38100"/>
              <a:ext cx="4816593" cy="104004"/>
            </a:xfrm>
            <a:prstGeom prst="rect">
              <a:avLst/>
            </a:prstGeom>
          </p:spPr>
          <p:txBody>
            <a:bodyPr anchor="ctr" rtlCol="false" tIns="50800" lIns="50800" bIns="50800" rIns="50800"/>
            <a:lstStyle/>
            <a:p>
              <a:pPr algn="ctr">
                <a:lnSpc>
                  <a:spcPts val="2939"/>
                </a:lnSpc>
              </a:pPr>
            </a:p>
          </p:txBody>
        </p:sp>
      </p:grpSp>
      <p:sp>
        <p:nvSpPr>
          <p:cNvPr name="Freeform 9" id="9"/>
          <p:cNvSpPr/>
          <p:nvPr/>
        </p:nvSpPr>
        <p:spPr>
          <a:xfrm flipH="false" flipV="true" rot="0">
            <a:off x="-3127449" y="-1124859"/>
            <a:ext cx="7224411" cy="8412706"/>
          </a:xfrm>
          <a:custGeom>
            <a:avLst/>
            <a:gdLst/>
            <a:ahLst/>
            <a:cxnLst/>
            <a:rect r="r" b="b" t="t" l="l"/>
            <a:pathLst>
              <a:path h="8412706" w="7224411">
                <a:moveTo>
                  <a:pt x="0" y="8412706"/>
                </a:moveTo>
                <a:lnTo>
                  <a:pt x="7224412" y="8412706"/>
                </a:lnTo>
                <a:lnTo>
                  <a:pt x="7224412" y="0"/>
                </a:lnTo>
                <a:lnTo>
                  <a:pt x="0" y="0"/>
                </a:lnTo>
                <a:lnTo>
                  <a:pt x="0" y="841270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0" id="10"/>
          <p:cNvSpPr/>
          <p:nvPr/>
        </p:nvSpPr>
        <p:spPr>
          <a:xfrm flipH="true" flipV="true" rot="0">
            <a:off x="14191037" y="-1124859"/>
            <a:ext cx="7224411" cy="8412706"/>
          </a:xfrm>
          <a:custGeom>
            <a:avLst/>
            <a:gdLst/>
            <a:ahLst/>
            <a:cxnLst/>
            <a:rect r="r" b="b" t="t" l="l"/>
            <a:pathLst>
              <a:path h="8412706" w="7224411">
                <a:moveTo>
                  <a:pt x="7224412" y="8412706"/>
                </a:moveTo>
                <a:lnTo>
                  <a:pt x="0" y="8412706"/>
                </a:lnTo>
                <a:lnTo>
                  <a:pt x="0" y="0"/>
                </a:lnTo>
                <a:lnTo>
                  <a:pt x="7224412" y="0"/>
                </a:lnTo>
                <a:lnTo>
                  <a:pt x="7224412" y="841270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1" id="11"/>
          <p:cNvSpPr/>
          <p:nvPr/>
        </p:nvSpPr>
        <p:spPr>
          <a:xfrm flipH="false" flipV="false" rot="0">
            <a:off x="2034956" y="2205609"/>
            <a:ext cx="14218088" cy="6540321"/>
          </a:xfrm>
          <a:custGeom>
            <a:avLst/>
            <a:gdLst/>
            <a:ahLst/>
            <a:cxnLst/>
            <a:rect r="r" b="b" t="t" l="l"/>
            <a:pathLst>
              <a:path h="6540321" w="14218088">
                <a:moveTo>
                  <a:pt x="0" y="0"/>
                </a:moveTo>
                <a:lnTo>
                  <a:pt x="14218088" y="0"/>
                </a:lnTo>
                <a:lnTo>
                  <a:pt x="14218088" y="6540321"/>
                </a:lnTo>
                <a:lnTo>
                  <a:pt x="0" y="6540321"/>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0274489" y="-2619052"/>
            <a:ext cx="11034802" cy="13416172"/>
          </a:xfrm>
          <a:custGeom>
            <a:avLst/>
            <a:gdLst/>
            <a:ahLst/>
            <a:cxnLst/>
            <a:rect r="r" b="b" t="t" l="l"/>
            <a:pathLst>
              <a:path h="13416172" w="11034802">
                <a:moveTo>
                  <a:pt x="11034802" y="13416172"/>
                </a:moveTo>
                <a:lnTo>
                  <a:pt x="0" y="13416172"/>
                </a:lnTo>
                <a:lnTo>
                  <a:pt x="0" y="0"/>
                </a:lnTo>
                <a:lnTo>
                  <a:pt x="11034802" y="0"/>
                </a:lnTo>
                <a:lnTo>
                  <a:pt x="11034802" y="13416172"/>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5400000">
            <a:off x="11437234" y="-783172"/>
            <a:ext cx="851963" cy="1846271"/>
          </a:xfrm>
          <a:custGeom>
            <a:avLst/>
            <a:gdLst/>
            <a:ahLst/>
            <a:cxnLst/>
            <a:rect r="r" b="b" t="t" l="l"/>
            <a:pathLst>
              <a:path h="1846271" w="851963">
                <a:moveTo>
                  <a:pt x="0" y="0"/>
                </a:moveTo>
                <a:lnTo>
                  <a:pt x="851963" y="0"/>
                </a:lnTo>
                <a:lnTo>
                  <a:pt x="851963" y="1846271"/>
                </a:lnTo>
                <a:lnTo>
                  <a:pt x="0" y="1846271"/>
                </a:lnTo>
                <a:lnTo>
                  <a:pt x="0" y="0"/>
                </a:lnTo>
                <a:close/>
              </a:path>
            </a:pathLst>
          </a:custGeom>
          <a:blipFill>
            <a:blip r:embed="rId4">
              <a:extLst>
                <a:ext uri="{96DAC541-7B7A-43D3-8B79-37D633B846F1}">
                  <asvg:svgBlip xmlns:asvg="http://schemas.microsoft.com/office/drawing/2016/SVG/main" r:embed="rId5"/>
                </a:ext>
              </a:extLst>
            </a:blip>
            <a:stretch>
              <a:fillRect l="0" t="-24495" r="-368184" b="0"/>
            </a:stretch>
          </a:blipFill>
        </p:spPr>
      </p:sp>
      <p:sp>
        <p:nvSpPr>
          <p:cNvPr name="Freeform 4" id="4"/>
          <p:cNvSpPr/>
          <p:nvPr/>
        </p:nvSpPr>
        <p:spPr>
          <a:xfrm flipH="false" flipV="false" rot="0">
            <a:off x="0" y="2206536"/>
            <a:ext cx="2092879" cy="2092879"/>
          </a:xfrm>
          <a:custGeom>
            <a:avLst/>
            <a:gdLst/>
            <a:ahLst/>
            <a:cxnLst/>
            <a:rect r="r" b="b" t="t" l="l"/>
            <a:pathLst>
              <a:path h="2092879" w="2092879">
                <a:moveTo>
                  <a:pt x="0" y="0"/>
                </a:moveTo>
                <a:lnTo>
                  <a:pt x="2092879" y="0"/>
                </a:lnTo>
                <a:lnTo>
                  <a:pt x="2092879" y="2092879"/>
                </a:lnTo>
                <a:lnTo>
                  <a:pt x="0" y="2092879"/>
                </a:lnTo>
                <a:lnTo>
                  <a:pt x="0" y="0"/>
                </a:lnTo>
                <a:close/>
              </a:path>
            </a:pathLst>
          </a:custGeom>
          <a:blipFill>
            <a:blip r:embed="rId6"/>
            <a:stretch>
              <a:fillRect l="0" t="0" r="0" b="0"/>
            </a:stretch>
          </a:blipFill>
        </p:spPr>
      </p:sp>
      <p:sp>
        <p:nvSpPr>
          <p:cNvPr name="Freeform 5" id="5"/>
          <p:cNvSpPr/>
          <p:nvPr/>
        </p:nvSpPr>
        <p:spPr>
          <a:xfrm flipH="false" flipV="false" rot="0">
            <a:off x="3171493" y="2206536"/>
            <a:ext cx="2092879" cy="2092879"/>
          </a:xfrm>
          <a:custGeom>
            <a:avLst/>
            <a:gdLst/>
            <a:ahLst/>
            <a:cxnLst/>
            <a:rect r="r" b="b" t="t" l="l"/>
            <a:pathLst>
              <a:path h="2092879" w="2092879">
                <a:moveTo>
                  <a:pt x="0" y="0"/>
                </a:moveTo>
                <a:lnTo>
                  <a:pt x="2092879" y="0"/>
                </a:lnTo>
                <a:lnTo>
                  <a:pt x="2092879" y="2092879"/>
                </a:lnTo>
                <a:lnTo>
                  <a:pt x="0" y="2092879"/>
                </a:lnTo>
                <a:lnTo>
                  <a:pt x="0" y="0"/>
                </a:lnTo>
                <a:close/>
              </a:path>
            </a:pathLst>
          </a:custGeom>
          <a:blipFill>
            <a:blip r:embed="rId7"/>
            <a:stretch>
              <a:fillRect l="0" t="0" r="0" b="0"/>
            </a:stretch>
          </a:blipFill>
        </p:spPr>
      </p:sp>
      <p:sp>
        <p:nvSpPr>
          <p:cNvPr name="Freeform 6" id="6"/>
          <p:cNvSpPr/>
          <p:nvPr/>
        </p:nvSpPr>
        <p:spPr>
          <a:xfrm flipH="false" flipV="false" rot="0">
            <a:off x="6266334" y="2350090"/>
            <a:ext cx="2008122" cy="1949326"/>
          </a:xfrm>
          <a:custGeom>
            <a:avLst/>
            <a:gdLst/>
            <a:ahLst/>
            <a:cxnLst/>
            <a:rect r="r" b="b" t="t" l="l"/>
            <a:pathLst>
              <a:path h="1949326" w="2008122">
                <a:moveTo>
                  <a:pt x="0" y="0"/>
                </a:moveTo>
                <a:lnTo>
                  <a:pt x="2008122" y="0"/>
                </a:lnTo>
                <a:lnTo>
                  <a:pt x="2008122" y="1949325"/>
                </a:lnTo>
                <a:lnTo>
                  <a:pt x="0" y="1949325"/>
                </a:lnTo>
                <a:lnTo>
                  <a:pt x="0" y="0"/>
                </a:lnTo>
                <a:close/>
              </a:path>
            </a:pathLst>
          </a:custGeom>
          <a:blipFill>
            <a:blip r:embed="rId8"/>
            <a:stretch>
              <a:fillRect l="0" t="0" r="0" b="0"/>
            </a:stretch>
          </a:blipFill>
        </p:spPr>
      </p:sp>
      <p:sp>
        <p:nvSpPr>
          <p:cNvPr name="Freeform 7" id="7"/>
          <p:cNvSpPr/>
          <p:nvPr/>
        </p:nvSpPr>
        <p:spPr>
          <a:xfrm flipH="false" flipV="false" rot="0">
            <a:off x="9603964" y="2409953"/>
            <a:ext cx="2259251" cy="1829600"/>
          </a:xfrm>
          <a:custGeom>
            <a:avLst/>
            <a:gdLst/>
            <a:ahLst/>
            <a:cxnLst/>
            <a:rect r="r" b="b" t="t" l="l"/>
            <a:pathLst>
              <a:path h="1829600" w="2259251">
                <a:moveTo>
                  <a:pt x="0" y="0"/>
                </a:moveTo>
                <a:lnTo>
                  <a:pt x="2259251" y="0"/>
                </a:lnTo>
                <a:lnTo>
                  <a:pt x="2259251" y="1829599"/>
                </a:lnTo>
                <a:lnTo>
                  <a:pt x="0" y="1829599"/>
                </a:lnTo>
                <a:lnTo>
                  <a:pt x="0" y="0"/>
                </a:lnTo>
                <a:close/>
              </a:path>
            </a:pathLst>
          </a:custGeom>
          <a:blipFill>
            <a:blip r:embed="rId9"/>
            <a:stretch>
              <a:fillRect l="0" t="0" r="0" b="0"/>
            </a:stretch>
          </a:blipFill>
        </p:spPr>
      </p:sp>
      <p:sp>
        <p:nvSpPr>
          <p:cNvPr name="Freeform 8" id="8"/>
          <p:cNvSpPr/>
          <p:nvPr/>
        </p:nvSpPr>
        <p:spPr>
          <a:xfrm flipH="false" flipV="false" rot="0">
            <a:off x="103309" y="6737833"/>
            <a:ext cx="3234752" cy="1754853"/>
          </a:xfrm>
          <a:custGeom>
            <a:avLst/>
            <a:gdLst/>
            <a:ahLst/>
            <a:cxnLst/>
            <a:rect r="r" b="b" t="t" l="l"/>
            <a:pathLst>
              <a:path h="1754853" w="3234752">
                <a:moveTo>
                  <a:pt x="0" y="0"/>
                </a:moveTo>
                <a:lnTo>
                  <a:pt x="3234751" y="0"/>
                </a:lnTo>
                <a:lnTo>
                  <a:pt x="3234751" y="1754853"/>
                </a:lnTo>
                <a:lnTo>
                  <a:pt x="0" y="1754853"/>
                </a:lnTo>
                <a:lnTo>
                  <a:pt x="0" y="0"/>
                </a:lnTo>
                <a:close/>
              </a:path>
            </a:pathLst>
          </a:custGeom>
          <a:blipFill>
            <a:blip r:embed="rId10"/>
            <a:stretch>
              <a:fillRect l="0" t="0" r="0" b="0"/>
            </a:stretch>
          </a:blipFill>
        </p:spPr>
      </p:sp>
      <p:sp>
        <p:nvSpPr>
          <p:cNvPr name="Freeform 9" id="9"/>
          <p:cNvSpPr/>
          <p:nvPr/>
        </p:nvSpPr>
        <p:spPr>
          <a:xfrm flipH="false" flipV="false" rot="0">
            <a:off x="4217932" y="6737833"/>
            <a:ext cx="2268140" cy="1926233"/>
          </a:xfrm>
          <a:custGeom>
            <a:avLst/>
            <a:gdLst/>
            <a:ahLst/>
            <a:cxnLst/>
            <a:rect r="r" b="b" t="t" l="l"/>
            <a:pathLst>
              <a:path h="1926233" w="2268140">
                <a:moveTo>
                  <a:pt x="0" y="0"/>
                </a:moveTo>
                <a:lnTo>
                  <a:pt x="2268140" y="0"/>
                </a:lnTo>
                <a:lnTo>
                  <a:pt x="2268140" y="1926233"/>
                </a:lnTo>
                <a:lnTo>
                  <a:pt x="0" y="1926233"/>
                </a:lnTo>
                <a:lnTo>
                  <a:pt x="0" y="0"/>
                </a:lnTo>
                <a:close/>
              </a:path>
            </a:pathLst>
          </a:custGeom>
          <a:blipFill>
            <a:blip r:embed="rId11"/>
            <a:stretch>
              <a:fillRect l="0" t="0" r="0" b="0"/>
            </a:stretch>
          </a:blipFill>
        </p:spPr>
      </p:sp>
      <p:sp>
        <p:nvSpPr>
          <p:cNvPr name="Freeform 10" id="10"/>
          <p:cNvSpPr/>
          <p:nvPr/>
        </p:nvSpPr>
        <p:spPr>
          <a:xfrm flipH="false" flipV="false" rot="0">
            <a:off x="8105322" y="6949945"/>
            <a:ext cx="2068008" cy="2068008"/>
          </a:xfrm>
          <a:custGeom>
            <a:avLst/>
            <a:gdLst/>
            <a:ahLst/>
            <a:cxnLst/>
            <a:rect r="r" b="b" t="t" l="l"/>
            <a:pathLst>
              <a:path h="2068008" w="2068008">
                <a:moveTo>
                  <a:pt x="0" y="0"/>
                </a:moveTo>
                <a:lnTo>
                  <a:pt x="2068008" y="0"/>
                </a:lnTo>
                <a:lnTo>
                  <a:pt x="2068008" y="2068008"/>
                </a:lnTo>
                <a:lnTo>
                  <a:pt x="0" y="2068008"/>
                </a:lnTo>
                <a:lnTo>
                  <a:pt x="0" y="0"/>
                </a:lnTo>
                <a:close/>
              </a:path>
            </a:pathLst>
          </a:custGeom>
          <a:blipFill>
            <a:blip r:embed="rId12"/>
            <a:stretch>
              <a:fillRect l="0" t="0" r="0" b="0"/>
            </a:stretch>
          </a:blipFill>
        </p:spPr>
      </p:sp>
      <p:sp>
        <p:nvSpPr>
          <p:cNvPr name="Freeform 11" id="11"/>
          <p:cNvSpPr/>
          <p:nvPr/>
        </p:nvSpPr>
        <p:spPr>
          <a:xfrm flipH="false" flipV="false" rot="0">
            <a:off x="11359821" y="7123552"/>
            <a:ext cx="1894401" cy="1894401"/>
          </a:xfrm>
          <a:custGeom>
            <a:avLst/>
            <a:gdLst/>
            <a:ahLst/>
            <a:cxnLst/>
            <a:rect r="r" b="b" t="t" l="l"/>
            <a:pathLst>
              <a:path h="1894401" w="1894401">
                <a:moveTo>
                  <a:pt x="0" y="0"/>
                </a:moveTo>
                <a:lnTo>
                  <a:pt x="1894401" y="0"/>
                </a:lnTo>
                <a:lnTo>
                  <a:pt x="1894401" y="1894401"/>
                </a:lnTo>
                <a:lnTo>
                  <a:pt x="0" y="1894401"/>
                </a:lnTo>
                <a:lnTo>
                  <a:pt x="0" y="0"/>
                </a:lnTo>
                <a:close/>
              </a:path>
            </a:pathLst>
          </a:custGeom>
          <a:blipFill>
            <a:blip r:embed="rId13"/>
            <a:stretch>
              <a:fillRect l="0" t="0" r="0" b="0"/>
            </a:stretch>
          </a:blipFill>
        </p:spPr>
      </p:sp>
      <p:sp>
        <p:nvSpPr>
          <p:cNvPr name="TextBox 12" id="12"/>
          <p:cNvSpPr txBox="true"/>
          <p:nvPr/>
        </p:nvSpPr>
        <p:spPr>
          <a:xfrm rot="0">
            <a:off x="1465986" y="221567"/>
            <a:ext cx="8604122" cy="1803995"/>
          </a:xfrm>
          <a:prstGeom prst="rect">
            <a:avLst/>
          </a:prstGeom>
        </p:spPr>
        <p:txBody>
          <a:bodyPr anchor="t" rtlCol="false" tIns="0" lIns="0" bIns="0" rIns="0">
            <a:spAutoFit/>
          </a:bodyPr>
          <a:lstStyle/>
          <a:p>
            <a:pPr algn="ctr">
              <a:lnSpc>
                <a:spcPts val="6926"/>
              </a:lnSpc>
            </a:pPr>
            <a:r>
              <a:rPr lang="en-US" b="true" sz="6296">
                <a:solidFill>
                  <a:srgbClr val="123586"/>
                </a:solidFill>
                <a:latin typeface="Eastman Grotesque Bold"/>
                <a:ea typeface="Eastman Grotesque Bold"/>
                <a:cs typeface="Eastman Grotesque Bold"/>
                <a:sym typeface="Eastman Grotesque Bold"/>
              </a:rPr>
              <a:t>CÁC THÀNH PHẦN CỦA HỆ THỐNG</a:t>
            </a:r>
          </a:p>
        </p:txBody>
      </p:sp>
      <p:sp>
        <p:nvSpPr>
          <p:cNvPr name="TextBox 13" id="13"/>
          <p:cNvSpPr txBox="true"/>
          <p:nvPr/>
        </p:nvSpPr>
        <p:spPr>
          <a:xfrm rot="0">
            <a:off x="626893" y="4846003"/>
            <a:ext cx="839093" cy="537845"/>
          </a:xfrm>
          <a:prstGeom prst="rect">
            <a:avLst/>
          </a:prstGeom>
        </p:spPr>
        <p:txBody>
          <a:bodyPr anchor="t" rtlCol="false" tIns="0" lIns="0" bIns="0" rIns="0">
            <a:spAutoFit/>
          </a:bodyPr>
          <a:lstStyle/>
          <a:p>
            <a:pPr algn="ctr">
              <a:lnSpc>
                <a:spcPts val="4480"/>
              </a:lnSpc>
            </a:pPr>
            <a:r>
              <a:rPr lang="en-US" sz="3200">
                <a:solidFill>
                  <a:srgbClr val="123586"/>
                </a:solidFill>
                <a:latin typeface="UTM Bebas"/>
                <a:ea typeface="UTM Bebas"/>
                <a:cs typeface="UTM Bebas"/>
                <a:sym typeface="UTM Bebas"/>
              </a:rPr>
              <a:t>ESP 32</a:t>
            </a:r>
          </a:p>
        </p:txBody>
      </p:sp>
      <p:sp>
        <p:nvSpPr>
          <p:cNvPr name="TextBox 14" id="14"/>
          <p:cNvSpPr txBox="true"/>
          <p:nvPr/>
        </p:nvSpPr>
        <p:spPr>
          <a:xfrm rot="0">
            <a:off x="3338060" y="4846003"/>
            <a:ext cx="1759744" cy="537845"/>
          </a:xfrm>
          <a:prstGeom prst="rect">
            <a:avLst/>
          </a:prstGeom>
        </p:spPr>
        <p:txBody>
          <a:bodyPr anchor="t" rtlCol="false" tIns="0" lIns="0" bIns="0" rIns="0">
            <a:spAutoFit/>
          </a:bodyPr>
          <a:lstStyle/>
          <a:p>
            <a:pPr algn="ctr">
              <a:lnSpc>
                <a:spcPts val="4480"/>
              </a:lnSpc>
            </a:pPr>
            <a:r>
              <a:rPr lang="en-US" sz="3200">
                <a:solidFill>
                  <a:srgbClr val="123586"/>
                </a:solidFill>
                <a:latin typeface="UTM Bebas"/>
                <a:ea typeface="UTM Bebas"/>
                <a:cs typeface="UTM Bebas"/>
                <a:sym typeface="UTM Bebas"/>
              </a:rPr>
              <a:t>CẢM BIẾN ecg </a:t>
            </a:r>
          </a:p>
        </p:txBody>
      </p:sp>
      <p:sp>
        <p:nvSpPr>
          <p:cNvPr name="TextBox 15" id="15"/>
          <p:cNvSpPr txBox="true"/>
          <p:nvPr/>
        </p:nvSpPr>
        <p:spPr>
          <a:xfrm rot="0">
            <a:off x="6068161" y="4846003"/>
            <a:ext cx="2404467" cy="1099820"/>
          </a:xfrm>
          <a:prstGeom prst="rect">
            <a:avLst/>
          </a:prstGeom>
        </p:spPr>
        <p:txBody>
          <a:bodyPr anchor="t" rtlCol="false" tIns="0" lIns="0" bIns="0" rIns="0">
            <a:spAutoFit/>
          </a:bodyPr>
          <a:lstStyle/>
          <a:p>
            <a:pPr algn="ctr">
              <a:lnSpc>
                <a:spcPts val="4480"/>
              </a:lnSpc>
            </a:pPr>
            <a:r>
              <a:rPr lang="en-US" sz="3200">
                <a:solidFill>
                  <a:srgbClr val="123586"/>
                </a:solidFill>
                <a:latin typeface="UTM Bebas"/>
                <a:ea typeface="UTM Bebas"/>
                <a:cs typeface="UTM Bebas"/>
                <a:sym typeface="UTM Bebas"/>
              </a:rPr>
              <a:t>CẢM BIẾN NHIỆT ĐỘ </a:t>
            </a:r>
          </a:p>
          <a:p>
            <a:pPr algn="ctr">
              <a:lnSpc>
                <a:spcPts val="4480"/>
              </a:lnSpc>
            </a:pPr>
            <a:r>
              <a:rPr lang="en-US" sz="3200">
                <a:solidFill>
                  <a:srgbClr val="123586"/>
                </a:solidFill>
                <a:latin typeface="UTM Bebas"/>
                <a:ea typeface="UTM Bebas"/>
                <a:cs typeface="UTM Bebas"/>
                <a:sym typeface="UTM Bebas"/>
              </a:rPr>
              <a:t>TMP102</a:t>
            </a:r>
          </a:p>
        </p:txBody>
      </p:sp>
      <p:sp>
        <p:nvSpPr>
          <p:cNvPr name="TextBox 16" id="16"/>
          <p:cNvSpPr txBox="true"/>
          <p:nvPr/>
        </p:nvSpPr>
        <p:spPr>
          <a:xfrm rot="0">
            <a:off x="9805489" y="4846003"/>
            <a:ext cx="2269182" cy="537845"/>
          </a:xfrm>
          <a:prstGeom prst="rect">
            <a:avLst/>
          </a:prstGeom>
        </p:spPr>
        <p:txBody>
          <a:bodyPr anchor="t" rtlCol="false" tIns="0" lIns="0" bIns="0" rIns="0">
            <a:spAutoFit/>
          </a:bodyPr>
          <a:lstStyle/>
          <a:p>
            <a:pPr algn="ctr">
              <a:lnSpc>
                <a:spcPts val="4480"/>
              </a:lnSpc>
            </a:pPr>
            <a:r>
              <a:rPr lang="en-US" sz="3200">
                <a:solidFill>
                  <a:srgbClr val="123586"/>
                </a:solidFill>
                <a:latin typeface="UTM Bebas"/>
                <a:ea typeface="UTM Bebas"/>
                <a:cs typeface="UTM Bebas"/>
                <a:sym typeface="UTM Bebas"/>
              </a:rPr>
              <a:t>GPS GY-NEO 6M V2</a:t>
            </a:r>
          </a:p>
        </p:txBody>
      </p:sp>
      <p:sp>
        <p:nvSpPr>
          <p:cNvPr name="TextBox 17" id="17"/>
          <p:cNvSpPr txBox="true"/>
          <p:nvPr/>
        </p:nvSpPr>
        <p:spPr>
          <a:xfrm rot="0">
            <a:off x="0" y="8787961"/>
            <a:ext cx="2602276" cy="1099820"/>
          </a:xfrm>
          <a:prstGeom prst="rect">
            <a:avLst/>
          </a:prstGeom>
        </p:spPr>
        <p:txBody>
          <a:bodyPr anchor="t" rtlCol="false" tIns="0" lIns="0" bIns="0" rIns="0">
            <a:spAutoFit/>
          </a:bodyPr>
          <a:lstStyle/>
          <a:p>
            <a:pPr algn="ctr">
              <a:lnSpc>
                <a:spcPts val="4480"/>
              </a:lnSpc>
            </a:pPr>
            <a:r>
              <a:rPr lang="en-US" sz="3200">
                <a:solidFill>
                  <a:srgbClr val="123586"/>
                </a:solidFill>
                <a:latin typeface="UTM Bebas"/>
                <a:ea typeface="UTM Bebas"/>
                <a:cs typeface="UTM Bebas"/>
                <a:sym typeface="UTM Bebas"/>
              </a:rPr>
              <a:t>CẢM BIẾN NHỊP TIM  VÀ spo2</a:t>
            </a:r>
          </a:p>
        </p:txBody>
      </p:sp>
      <p:sp>
        <p:nvSpPr>
          <p:cNvPr name="TextBox 18" id="18"/>
          <p:cNvSpPr txBox="true"/>
          <p:nvPr/>
        </p:nvSpPr>
        <p:spPr>
          <a:xfrm rot="0">
            <a:off x="4003053" y="8959341"/>
            <a:ext cx="2522637" cy="1099820"/>
          </a:xfrm>
          <a:prstGeom prst="rect">
            <a:avLst/>
          </a:prstGeom>
        </p:spPr>
        <p:txBody>
          <a:bodyPr anchor="t" rtlCol="false" tIns="0" lIns="0" bIns="0" rIns="0">
            <a:spAutoFit/>
          </a:bodyPr>
          <a:lstStyle/>
          <a:p>
            <a:pPr algn="ctr">
              <a:lnSpc>
                <a:spcPts val="4480"/>
              </a:lnSpc>
            </a:pPr>
            <a:r>
              <a:rPr lang="en-US" sz="3200">
                <a:solidFill>
                  <a:srgbClr val="123586"/>
                </a:solidFill>
                <a:latin typeface="UTM Bebas"/>
                <a:ea typeface="UTM Bebas"/>
                <a:cs typeface="UTM Bebas"/>
                <a:sym typeface="UTM Bebas"/>
              </a:rPr>
              <a:t>Cảm biến rung </a:t>
            </a:r>
          </a:p>
          <a:p>
            <a:pPr algn="ctr">
              <a:lnSpc>
                <a:spcPts val="4480"/>
              </a:lnSpc>
            </a:pPr>
            <a:r>
              <a:rPr lang="en-US" sz="3200">
                <a:solidFill>
                  <a:srgbClr val="123586"/>
                </a:solidFill>
                <a:latin typeface="UTM Bebas"/>
                <a:ea typeface="UTM Bebas"/>
                <a:cs typeface="UTM Bebas"/>
                <a:sym typeface="UTM Bebas"/>
              </a:rPr>
              <a:t>( phát hiện té Ngã )</a:t>
            </a:r>
          </a:p>
        </p:txBody>
      </p:sp>
      <p:sp>
        <p:nvSpPr>
          <p:cNvPr name="TextBox 19" id="19"/>
          <p:cNvSpPr txBox="true"/>
          <p:nvPr/>
        </p:nvSpPr>
        <p:spPr>
          <a:xfrm rot="0">
            <a:off x="8105322" y="9068948"/>
            <a:ext cx="1896070" cy="537845"/>
          </a:xfrm>
          <a:prstGeom prst="rect">
            <a:avLst/>
          </a:prstGeom>
        </p:spPr>
        <p:txBody>
          <a:bodyPr anchor="t" rtlCol="false" tIns="0" lIns="0" bIns="0" rIns="0">
            <a:spAutoFit/>
          </a:bodyPr>
          <a:lstStyle/>
          <a:p>
            <a:pPr algn="ctr">
              <a:lnSpc>
                <a:spcPts val="4480"/>
              </a:lnSpc>
            </a:pPr>
            <a:r>
              <a:rPr lang="en-US" sz="3200">
                <a:solidFill>
                  <a:srgbClr val="123586"/>
                </a:solidFill>
                <a:latin typeface="UTM Bebas"/>
                <a:ea typeface="UTM Bebas"/>
                <a:cs typeface="UTM Bebas"/>
                <a:sym typeface="UTM Bebas"/>
              </a:rPr>
              <a:t>Màn hình oled</a:t>
            </a:r>
          </a:p>
        </p:txBody>
      </p:sp>
      <p:sp>
        <p:nvSpPr>
          <p:cNvPr name="TextBox 20" id="20"/>
          <p:cNvSpPr txBox="true"/>
          <p:nvPr/>
        </p:nvSpPr>
        <p:spPr>
          <a:xfrm rot="0">
            <a:off x="11136265" y="9068948"/>
            <a:ext cx="2341513" cy="1099820"/>
          </a:xfrm>
          <a:prstGeom prst="rect">
            <a:avLst/>
          </a:prstGeom>
        </p:spPr>
        <p:txBody>
          <a:bodyPr anchor="t" rtlCol="false" tIns="0" lIns="0" bIns="0" rIns="0">
            <a:spAutoFit/>
          </a:bodyPr>
          <a:lstStyle/>
          <a:p>
            <a:pPr algn="ctr">
              <a:lnSpc>
                <a:spcPts val="4480"/>
              </a:lnSpc>
            </a:pPr>
            <a:r>
              <a:rPr lang="en-US" sz="3200">
                <a:solidFill>
                  <a:srgbClr val="123586"/>
                </a:solidFill>
                <a:latin typeface="UTM Bebas"/>
                <a:ea typeface="UTM Bebas"/>
                <a:cs typeface="UTM Bebas"/>
                <a:sym typeface="UTM Bebas"/>
              </a:rPr>
              <a:t>CẢm biến nhiệt độ</a:t>
            </a:r>
          </a:p>
          <a:p>
            <a:pPr algn="ctr">
              <a:lnSpc>
                <a:spcPts val="4480"/>
              </a:lnSpc>
            </a:pPr>
            <a:r>
              <a:rPr lang="en-US" sz="3200">
                <a:solidFill>
                  <a:srgbClr val="123586"/>
                </a:solidFill>
                <a:latin typeface="UTM Bebas"/>
                <a:ea typeface="UTM Bebas"/>
                <a:cs typeface="UTM Bebas"/>
                <a:sym typeface="UTM Bebas"/>
              </a:rPr>
              <a:t>môi trường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4319067" y="-270065"/>
            <a:ext cx="9620767" cy="9705691"/>
          </a:xfrm>
          <a:custGeom>
            <a:avLst/>
            <a:gdLst/>
            <a:ahLst/>
            <a:cxnLst/>
            <a:rect r="r" b="b" t="t" l="l"/>
            <a:pathLst>
              <a:path h="9705691" w="9620767">
                <a:moveTo>
                  <a:pt x="9620767" y="9705691"/>
                </a:moveTo>
                <a:lnTo>
                  <a:pt x="0" y="9705691"/>
                </a:lnTo>
                <a:lnTo>
                  <a:pt x="0" y="0"/>
                </a:lnTo>
                <a:lnTo>
                  <a:pt x="9620767" y="0"/>
                </a:lnTo>
                <a:lnTo>
                  <a:pt x="9620767" y="9705691"/>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8097560" y="1640096"/>
            <a:ext cx="2092879" cy="2092879"/>
          </a:xfrm>
          <a:custGeom>
            <a:avLst/>
            <a:gdLst/>
            <a:ahLst/>
            <a:cxnLst/>
            <a:rect r="r" b="b" t="t" l="l"/>
            <a:pathLst>
              <a:path h="2092879" w="2092879">
                <a:moveTo>
                  <a:pt x="0" y="0"/>
                </a:moveTo>
                <a:lnTo>
                  <a:pt x="2092880" y="0"/>
                </a:lnTo>
                <a:lnTo>
                  <a:pt x="2092880" y="2092879"/>
                </a:lnTo>
                <a:lnTo>
                  <a:pt x="0" y="2092879"/>
                </a:lnTo>
                <a:lnTo>
                  <a:pt x="0" y="0"/>
                </a:lnTo>
                <a:close/>
              </a:path>
            </a:pathLst>
          </a:custGeom>
          <a:blipFill>
            <a:blip r:embed="rId4"/>
            <a:stretch>
              <a:fillRect l="0" t="0" r="0" b="0"/>
            </a:stretch>
          </a:blipFill>
        </p:spPr>
      </p:sp>
      <p:sp>
        <p:nvSpPr>
          <p:cNvPr name="Freeform 4" id="4"/>
          <p:cNvSpPr/>
          <p:nvPr/>
        </p:nvSpPr>
        <p:spPr>
          <a:xfrm flipH="false" flipV="false" rot="0">
            <a:off x="601243" y="2146673"/>
            <a:ext cx="2092879" cy="2092879"/>
          </a:xfrm>
          <a:custGeom>
            <a:avLst/>
            <a:gdLst/>
            <a:ahLst/>
            <a:cxnLst/>
            <a:rect r="r" b="b" t="t" l="l"/>
            <a:pathLst>
              <a:path h="2092879" w="2092879">
                <a:moveTo>
                  <a:pt x="0" y="0"/>
                </a:moveTo>
                <a:lnTo>
                  <a:pt x="2092879" y="0"/>
                </a:lnTo>
                <a:lnTo>
                  <a:pt x="2092879" y="2092879"/>
                </a:lnTo>
                <a:lnTo>
                  <a:pt x="0" y="2092879"/>
                </a:lnTo>
                <a:lnTo>
                  <a:pt x="0" y="0"/>
                </a:lnTo>
                <a:close/>
              </a:path>
            </a:pathLst>
          </a:custGeom>
          <a:blipFill>
            <a:blip r:embed="rId5"/>
            <a:stretch>
              <a:fillRect l="0" t="0" r="0" b="0"/>
            </a:stretch>
          </a:blipFill>
        </p:spPr>
      </p:sp>
      <p:sp>
        <p:nvSpPr>
          <p:cNvPr name="Freeform 5" id="5"/>
          <p:cNvSpPr/>
          <p:nvPr/>
        </p:nvSpPr>
        <p:spPr>
          <a:xfrm flipH="false" flipV="false" rot="0">
            <a:off x="686000" y="4239552"/>
            <a:ext cx="2008122" cy="1949326"/>
          </a:xfrm>
          <a:custGeom>
            <a:avLst/>
            <a:gdLst/>
            <a:ahLst/>
            <a:cxnLst/>
            <a:rect r="r" b="b" t="t" l="l"/>
            <a:pathLst>
              <a:path h="1949326" w="2008122">
                <a:moveTo>
                  <a:pt x="0" y="0"/>
                </a:moveTo>
                <a:lnTo>
                  <a:pt x="2008122" y="0"/>
                </a:lnTo>
                <a:lnTo>
                  <a:pt x="2008122" y="1949326"/>
                </a:lnTo>
                <a:lnTo>
                  <a:pt x="0" y="1949326"/>
                </a:lnTo>
                <a:lnTo>
                  <a:pt x="0" y="0"/>
                </a:lnTo>
                <a:close/>
              </a:path>
            </a:pathLst>
          </a:custGeom>
          <a:blipFill>
            <a:blip r:embed="rId6"/>
            <a:stretch>
              <a:fillRect l="0" t="0" r="0" b="0"/>
            </a:stretch>
          </a:blipFill>
        </p:spPr>
      </p:sp>
      <p:sp>
        <p:nvSpPr>
          <p:cNvPr name="Freeform 6" id="6"/>
          <p:cNvSpPr/>
          <p:nvPr/>
        </p:nvSpPr>
        <p:spPr>
          <a:xfrm flipH="false" flipV="false" rot="0">
            <a:off x="686000" y="6489293"/>
            <a:ext cx="2259251" cy="1829600"/>
          </a:xfrm>
          <a:custGeom>
            <a:avLst/>
            <a:gdLst/>
            <a:ahLst/>
            <a:cxnLst/>
            <a:rect r="r" b="b" t="t" l="l"/>
            <a:pathLst>
              <a:path h="1829600" w="2259251">
                <a:moveTo>
                  <a:pt x="0" y="0"/>
                </a:moveTo>
                <a:lnTo>
                  <a:pt x="2259251" y="0"/>
                </a:lnTo>
                <a:lnTo>
                  <a:pt x="2259251" y="1829599"/>
                </a:lnTo>
                <a:lnTo>
                  <a:pt x="0" y="1829599"/>
                </a:lnTo>
                <a:lnTo>
                  <a:pt x="0" y="0"/>
                </a:lnTo>
                <a:close/>
              </a:path>
            </a:pathLst>
          </a:custGeom>
          <a:blipFill>
            <a:blip r:embed="rId7"/>
            <a:stretch>
              <a:fillRect l="0" t="0" r="0" b="0"/>
            </a:stretch>
          </a:blipFill>
        </p:spPr>
      </p:sp>
      <p:sp>
        <p:nvSpPr>
          <p:cNvPr name="Freeform 7" id="7"/>
          <p:cNvSpPr/>
          <p:nvPr/>
        </p:nvSpPr>
        <p:spPr>
          <a:xfrm flipH="false" flipV="false" rot="0">
            <a:off x="2945251" y="2686535"/>
            <a:ext cx="1977090" cy="1754853"/>
          </a:xfrm>
          <a:custGeom>
            <a:avLst/>
            <a:gdLst/>
            <a:ahLst/>
            <a:cxnLst/>
            <a:rect r="r" b="b" t="t" l="l"/>
            <a:pathLst>
              <a:path h="1754853" w="1977090">
                <a:moveTo>
                  <a:pt x="0" y="0"/>
                </a:moveTo>
                <a:lnTo>
                  <a:pt x="1977090" y="0"/>
                </a:lnTo>
                <a:lnTo>
                  <a:pt x="1977090" y="1754853"/>
                </a:lnTo>
                <a:lnTo>
                  <a:pt x="0" y="1754853"/>
                </a:lnTo>
                <a:lnTo>
                  <a:pt x="0" y="0"/>
                </a:lnTo>
                <a:close/>
              </a:path>
            </a:pathLst>
          </a:custGeom>
          <a:blipFill>
            <a:blip r:embed="rId8"/>
            <a:stretch>
              <a:fillRect l="-63611" t="0" r="0" b="0"/>
            </a:stretch>
          </a:blipFill>
        </p:spPr>
      </p:sp>
      <p:sp>
        <p:nvSpPr>
          <p:cNvPr name="Freeform 8" id="8"/>
          <p:cNvSpPr/>
          <p:nvPr/>
        </p:nvSpPr>
        <p:spPr>
          <a:xfrm flipH="false" flipV="false" rot="0">
            <a:off x="2945251" y="4441388"/>
            <a:ext cx="2268140" cy="1926233"/>
          </a:xfrm>
          <a:custGeom>
            <a:avLst/>
            <a:gdLst/>
            <a:ahLst/>
            <a:cxnLst/>
            <a:rect r="r" b="b" t="t" l="l"/>
            <a:pathLst>
              <a:path h="1926233" w="2268140">
                <a:moveTo>
                  <a:pt x="0" y="0"/>
                </a:moveTo>
                <a:lnTo>
                  <a:pt x="2268140" y="0"/>
                </a:lnTo>
                <a:lnTo>
                  <a:pt x="2268140" y="1926234"/>
                </a:lnTo>
                <a:lnTo>
                  <a:pt x="0" y="1926234"/>
                </a:lnTo>
                <a:lnTo>
                  <a:pt x="0" y="0"/>
                </a:lnTo>
                <a:close/>
              </a:path>
            </a:pathLst>
          </a:custGeom>
          <a:blipFill>
            <a:blip r:embed="rId9"/>
            <a:stretch>
              <a:fillRect l="0" t="0" r="0" b="0"/>
            </a:stretch>
          </a:blipFill>
        </p:spPr>
      </p:sp>
      <p:sp>
        <p:nvSpPr>
          <p:cNvPr name="Freeform 9" id="9"/>
          <p:cNvSpPr/>
          <p:nvPr/>
        </p:nvSpPr>
        <p:spPr>
          <a:xfrm flipH="false" flipV="false" rot="0">
            <a:off x="3318990" y="6655959"/>
            <a:ext cx="1894401" cy="1894401"/>
          </a:xfrm>
          <a:custGeom>
            <a:avLst/>
            <a:gdLst/>
            <a:ahLst/>
            <a:cxnLst/>
            <a:rect r="r" b="b" t="t" l="l"/>
            <a:pathLst>
              <a:path h="1894401" w="1894401">
                <a:moveTo>
                  <a:pt x="0" y="0"/>
                </a:moveTo>
                <a:lnTo>
                  <a:pt x="1894401" y="0"/>
                </a:lnTo>
                <a:lnTo>
                  <a:pt x="1894401" y="1894401"/>
                </a:lnTo>
                <a:lnTo>
                  <a:pt x="0" y="1894401"/>
                </a:lnTo>
                <a:lnTo>
                  <a:pt x="0" y="0"/>
                </a:lnTo>
                <a:close/>
              </a:path>
            </a:pathLst>
          </a:custGeom>
          <a:blipFill>
            <a:blip r:embed="rId10"/>
            <a:stretch>
              <a:fillRect l="0" t="0" r="0" b="0"/>
            </a:stretch>
          </a:blipFill>
        </p:spPr>
      </p:sp>
      <p:sp>
        <p:nvSpPr>
          <p:cNvPr name="AutoShape 10" id="10"/>
          <p:cNvSpPr/>
          <p:nvPr/>
        </p:nvSpPr>
        <p:spPr>
          <a:xfrm flipV="true">
            <a:off x="5213391" y="2947540"/>
            <a:ext cx="2884169" cy="2456965"/>
          </a:xfrm>
          <a:prstGeom prst="line">
            <a:avLst/>
          </a:prstGeom>
          <a:ln cap="flat" w="38100">
            <a:solidFill>
              <a:srgbClr val="000000"/>
            </a:solidFill>
            <a:prstDash val="solid"/>
            <a:headEnd type="none" len="sm" w="sm"/>
            <a:tailEnd type="triangle" len="med" w="lg"/>
          </a:ln>
        </p:spPr>
      </p:sp>
      <p:sp>
        <p:nvSpPr>
          <p:cNvPr name="Freeform 11" id="11"/>
          <p:cNvSpPr/>
          <p:nvPr/>
        </p:nvSpPr>
        <p:spPr>
          <a:xfrm flipH="false" flipV="false" rot="0">
            <a:off x="7162412" y="4605486"/>
            <a:ext cx="2068008" cy="2068008"/>
          </a:xfrm>
          <a:custGeom>
            <a:avLst/>
            <a:gdLst/>
            <a:ahLst/>
            <a:cxnLst/>
            <a:rect r="r" b="b" t="t" l="l"/>
            <a:pathLst>
              <a:path h="2068008" w="2068008">
                <a:moveTo>
                  <a:pt x="0" y="0"/>
                </a:moveTo>
                <a:lnTo>
                  <a:pt x="2068008" y="0"/>
                </a:lnTo>
                <a:lnTo>
                  <a:pt x="2068008" y="2068007"/>
                </a:lnTo>
                <a:lnTo>
                  <a:pt x="0" y="2068007"/>
                </a:lnTo>
                <a:lnTo>
                  <a:pt x="0" y="0"/>
                </a:lnTo>
                <a:close/>
              </a:path>
            </a:pathLst>
          </a:custGeom>
          <a:blipFill>
            <a:blip r:embed="rId11"/>
            <a:stretch>
              <a:fillRect l="0" t="0" r="0" b="0"/>
            </a:stretch>
          </a:blipFill>
        </p:spPr>
      </p:sp>
      <p:sp>
        <p:nvSpPr>
          <p:cNvPr name="Freeform 12" id="12"/>
          <p:cNvSpPr/>
          <p:nvPr/>
        </p:nvSpPr>
        <p:spPr>
          <a:xfrm flipH="false" flipV="false" rot="0">
            <a:off x="9367784" y="4582781"/>
            <a:ext cx="1994100" cy="2113418"/>
          </a:xfrm>
          <a:custGeom>
            <a:avLst/>
            <a:gdLst/>
            <a:ahLst/>
            <a:cxnLst/>
            <a:rect r="r" b="b" t="t" l="l"/>
            <a:pathLst>
              <a:path h="2113418" w="1994100">
                <a:moveTo>
                  <a:pt x="0" y="0"/>
                </a:moveTo>
                <a:lnTo>
                  <a:pt x="1994100" y="0"/>
                </a:lnTo>
                <a:lnTo>
                  <a:pt x="1994100" y="2113417"/>
                </a:lnTo>
                <a:lnTo>
                  <a:pt x="0" y="2113417"/>
                </a:lnTo>
                <a:lnTo>
                  <a:pt x="0" y="0"/>
                </a:lnTo>
                <a:close/>
              </a:path>
            </a:pathLst>
          </a:custGeom>
          <a:blipFill>
            <a:blip r:embed="rId12"/>
            <a:stretch>
              <a:fillRect l="-19563" t="-24305" r="-27421" b="-14381"/>
            </a:stretch>
          </a:blipFill>
        </p:spPr>
      </p:sp>
      <p:sp>
        <p:nvSpPr>
          <p:cNvPr name="Freeform 13" id="13"/>
          <p:cNvSpPr/>
          <p:nvPr/>
        </p:nvSpPr>
        <p:spPr>
          <a:xfrm flipH="false" flipV="false" rot="0">
            <a:off x="8051445" y="6673493"/>
            <a:ext cx="1807625" cy="1470955"/>
          </a:xfrm>
          <a:custGeom>
            <a:avLst/>
            <a:gdLst/>
            <a:ahLst/>
            <a:cxnLst/>
            <a:rect r="r" b="b" t="t" l="l"/>
            <a:pathLst>
              <a:path h="1470955" w="1807625">
                <a:moveTo>
                  <a:pt x="0" y="0"/>
                </a:moveTo>
                <a:lnTo>
                  <a:pt x="1807625" y="0"/>
                </a:lnTo>
                <a:lnTo>
                  <a:pt x="1807625" y="1470955"/>
                </a:lnTo>
                <a:lnTo>
                  <a:pt x="0" y="1470955"/>
                </a:lnTo>
                <a:lnTo>
                  <a:pt x="0" y="0"/>
                </a:lnTo>
                <a:close/>
              </a:path>
            </a:pathLst>
          </a:custGeom>
          <a:blipFill>
            <a:blip r:embed="rId13"/>
            <a:stretch>
              <a:fillRect l="0" t="0" r="0" b="0"/>
            </a:stretch>
          </a:blipFill>
        </p:spPr>
      </p:sp>
      <p:sp>
        <p:nvSpPr>
          <p:cNvPr name="AutoShape 14" id="14"/>
          <p:cNvSpPr/>
          <p:nvPr/>
        </p:nvSpPr>
        <p:spPr>
          <a:xfrm>
            <a:off x="9144000" y="3732975"/>
            <a:ext cx="0" cy="809755"/>
          </a:xfrm>
          <a:prstGeom prst="line">
            <a:avLst/>
          </a:prstGeom>
          <a:ln cap="flat" w="38100">
            <a:solidFill>
              <a:srgbClr val="000000"/>
            </a:solidFill>
            <a:prstDash val="solid"/>
            <a:headEnd type="none" len="sm" w="sm"/>
            <a:tailEnd type="triangle" len="med" w="lg"/>
          </a:ln>
        </p:spPr>
      </p:sp>
      <p:sp>
        <p:nvSpPr>
          <p:cNvPr name="Freeform 15" id="15"/>
          <p:cNvSpPr/>
          <p:nvPr/>
        </p:nvSpPr>
        <p:spPr>
          <a:xfrm flipH="false" flipV="false" rot="0">
            <a:off x="12672431" y="3193113"/>
            <a:ext cx="4139839" cy="2866043"/>
          </a:xfrm>
          <a:custGeom>
            <a:avLst/>
            <a:gdLst/>
            <a:ahLst/>
            <a:cxnLst/>
            <a:rect r="r" b="b" t="t" l="l"/>
            <a:pathLst>
              <a:path h="2866043" w="4139839">
                <a:moveTo>
                  <a:pt x="0" y="0"/>
                </a:moveTo>
                <a:lnTo>
                  <a:pt x="4139839" y="0"/>
                </a:lnTo>
                <a:lnTo>
                  <a:pt x="4139839" y="2866042"/>
                </a:lnTo>
                <a:lnTo>
                  <a:pt x="0" y="2866042"/>
                </a:lnTo>
                <a:lnTo>
                  <a:pt x="0" y="0"/>
                </a:lnTo>
                <a:close/>
              </a:path>
            </a:pathLst>
          </a:custGeom>
          <a:blipFill>
            <a:blip r:embed="rId14"/>
            <a:stretch>
              <a:fillRect l="0" t="0" r="0" b="0"/>
            </a:stretch>
          </a:blipFill>
        </p:spPr>
      </p:sp>
      <p:sp>
        <p:nvSpPr>
          <p:cNvPr name="AutoShape 16" id="16"/>
          <p:cNvSpPr/>
          <p:nvPr/>
        </p:nvSpPr>
        <p:spPr>
          <a:xfrm>
            <a:off x="10190440" y="3215609"/>
            <a:ext cx="2481991" cy="1410525"/>
          </a:xfrm>
          <a:prstGeom prst="line">
            <a:avLst/>
          </a:prstGeom>
          <a:ln cap="flat" w="38100">
            <a:solidFill>
              <a:srgbClr val="000000"/>
            </a:solidFill>
            <a:prstDash val="solid"/>
            <a:headEnd type="none" len="sm" w="sm"/>
            <a:tailEnd type="triangle" len="med" w="lg"/>
          </a:ln>
        </p:spPr>
      </p:sp>
      <p:sp>
        <p:nvSpPr>
          <p:cNvPr name="Freeform 17" id="17"/>
          <p:cNvSpPr/>
          <p:nvPr/>
        </p:nvSpPr>
        <p:spPr>
          <a:xfrm flipH="false" flipV="false" rot="0">
            <a:off x="12672431" y="6996368"/>
            <a:ext cx="5050211" cy="2645048"/>
          </a:xfrm>
          <a:custGeom>
            <a:avLst/>
            <a:gdLst/>
            <a:ahLst/>
            <a:cxnLst/>
            <a:rect r="r" b="b" t="t" l="l"/>
            <a:pathLst>
              <a:path h="2645048" w="5050211">
                <a:moveTo>
                  <a:pt x="0" y="0"/>
                </a:moveTo>
                <a:lnTo>
                  <a:pt x="5050211" y="0"/>
                </a:lnTo>
                <a:lnTo>
                  <a:pt x="5050211" y="2645048"/>
                </a:lnTo>
                <a:lnTo>
                  <a:pt x="0" y="2645048"/>
                </a:lnTo>
                <a:lnTo>
                  <a:pt x="0" y="0"/>
                </a:lnTo>
                <a:close/>
              </a:path>
            </a:pathLst>
          </a:custGeom>
          <a:blipFill>
            <a:blip r:embed="rId15"/>
            <a:stretch>
              <a:fillRect l="0" t="0" r="0" b="0"/>
            </a:stretch>
          </a:blipFill>
        </p:spPr>
      </p:sp>
      <p:sp>
        <p:nvSpPr>
          <p:cNvPr name="TextBox 18" id="18"/>
          <p:cNvSpPr txBox="true"/>
          <p:nvPr/>
        </p:nvSpPr>
        <p:spPr>
          <a:xfrm rot="0">
            <a:off x="1647682" y="234787"/>
            <a:ext cx="8905894" cy="1052167"/>
          </a:xfrm>
          <a:prstGeom prst="rect">
            <a:avLst/>
          </a:prstGeom>
        </p:spPr>
        <p:txBody>
          <a:bodyPr anchor="t" rtlCol="false" tIns="0" lIns="0" bIns="0" rIns="0">
            <a:spAutoFit/>
          </a:bodyPr>
          <a:lstStyle/>
          <a:p>
            <a:pPr algn="l">
              <a:lnSpc>
                <a:spcPts val="8081"/>
              </a:lnSpc>
            </a:pPr>
            <a:r>
              <a:rPr lang="en-US" sz="7346" b="true">
                <a:solidFill>
                  <a:srgbClr val="123586"/>
                </a:solidFill>
                <a:latin typeface="Eastman Grotesque Bold"/>
                <a:ea typeface="Eastman Grotesque Bold"/>
                <a:cs typeface="Eastman Grotesque Bold"/>
                <a:sym typeface="Eastman Grotesque Bold"/>
              </a:rPr>
              <a:t>THU THẬP DỮ LIỆU</a:t>
            </a:r>
          </a:p>
        </p:txBody>
      </p:sp>
      <p:sp>
        <p:nvSpPr>
          <p:cNvPr name="AutoShape 19" id="19"/>
          <p:cNvSpPr/>
          <p:nvPr/>
        </p:nvSpPr>
        <p:spPr>
          <a:xfrm>
            <a:off x="14742350" y="5404505"/>
            <a:ext cx="0" cy="1550824"/>
          </a:xfrm>
          <a:prstGeom prst="line">
            <a:avLst/>
          </a:prstGeom>
          <a:ln cap="flat" w="38100">
            <a:solidFill>
              <a:srgbClr val="000000"/>
            </a:solidFill>
            <a:prstDash val="solid"/>
            <a:headEnd type="none" len="sm" w="sm"/>
            <a:tailEnd type="triangle" len="med" w="lg"/>
          </a:ln>
        </p:spPr>
      </p:sp>
      <p:sp>
        <p:nvSpPr>
          <p:cNvPr name="TextBox 20" id="20"/>
          <p:cNvSpPr txBox="true"/>
          <p:nvPr/>
        </p:nvSpPr>
        <p:spPr>
          <a:xfrm rot="0">
            <a:off x="1076299" y="8720455"/>
            <a:ext cx="2242691" cy="537845"/>
          </a:xfrm>
          <a:prstGeom prst="rect">
            <a:avLst/>
          </a:prstGeom>
        </p:spPr>
        <p:txBody>
          <a:bodyPr anchor="t" rtlCol="false" tIns="0" lIns="0" bIns="0" rIns="0">
            <a:spAutoFit/>
          </a:bodyPr>
          <a:lstStyle/>
          <a:p>
            <a:pPr algn="ctr">
              <a:lnSpc>
                <a:spcPts val="4480"/>
              </a:lnSpc>
            </a:pPr>
            <a:r>
              <a:rPr lang="en-US" sz="3200">
                <a:solidFill>
                  <a:srgbClr val="123586"/>
                </a:solidFill>
                <a:latin typeface="UTM Bebas"/>
                <a:ea typeface="UTM Bebas"/>
                <a:cs typeface="UTM Bebas"/>
                <a:sym typeface="UTM Bebas"/>
              </a:rPr>
              <a:t>thiết bị thu thập</a:t>
            </a:r>
          </a:p>
        </p:txBody>
      </p:sp>
      <p:sp>
        <p:nvSpPr>
          <p:cNvPr name="TextBox 21" id="21"/>
          <p:cNvSpPr txBox="true"/>
          <p:nvPr/>
        </p:nvSpPr>
        <p:spPr>
          <a:xfrm rot="0">
            <a:off x="8061024" y="8493210"/>
            <a:ext cx="1788468" cy="1099820"/>
          </a:xfrm>
          <a:prstGeom prst="rect">
            <a:avLst/>
          </a:prstGeom>
        </p:spPr>
        <p:txBody>
          <a:bodyPr anchor="t" rtlCol="false" tIns="0" lIns="0" bIns="0" rIns="0">
            <a:spAutoFit/>
          </a:bodyPr>
          <a:lstStyle/>
          <a:p>
            <a:pPr algn="ctr">
              <a:lnSpc>
                <a:spcPts val="4480"/>
              </a:lnSpc>
            </a:pPr>
            <a:r>
              <a:rPr lang="en-US" sz="3200">
                <a:solidFill>
                  <a:srgbClr val="123586"/>
                </a:solidFill>
                <a:latin typeface="UTM Bebas"/>
                <a:ea typeface="UTM Bebas"/>
                <a:cs typeface="UTM Bebas"/>
                <a:sym typeface="UTM Bebas"/>
              </a:rPr>
              <a:t>Thiết hiển thị</a:t>
            </a:r>
          </a:p>
          <a:p>
            <a:pPr algn="ctr">
              <a:lnSpc>
                <a:spcPts val="4480"/>
              </a:lnSpc>
            </a:pPr>
            <a:r>
              <a:rPr lang="en-US" sz="3200">
                <a:solidFill>
                  <a:srgbClr val="123586"/>
                </a:solidFill>
                <a:latin typeface="UTM Bebas"/>
                <a:ea typeface="UTM Bebas"/>
                <a:cs typeface="UTM Bebas"/>
                <a:sym typeface="UTM Bebas"/>
              </a:rPr>
              <a:t>và cảnh bào</a:t>
            </a:r>
          </a:p>
        </p:txBody>
      </p:sp>
      <p:sp>
        <p:nvSpPr>
          <p:cNvPr name="TextBox 22" id="22"/>
          <p:cNvSpPr txBox="true"/>
          <p:nvPr/>
        </p:nvSpPr>
        <p:spPr>
          <a:xfrm rot="0">
            <a:off x="14143394" y="9584266"/>
            <a:ext cx="1476226" cy="537845"/>
          </a:xfrm>
          <a:prstGeom prst="rect">
            <a:avLst/>
          </a:prstGeom>
        </p:spPr>
        <p:txBody>
          <a:bodyPr anchor="t" rtlCol="false" tIns="0" lIns="0" bIns="0" rIns="0">
            <a:spAutoFit/>
          </a:bodyPr>
          <a:lstStyle/>
          <a:p>
            <a:pPr algn="ctr">
              <a:lnSpc>
                <a:spcPts val="4480"/>
              </a:lnSpc>
            </a:pPr>
            <a:r>
              <a:rPr lang="en-US" sz="3200">
                <a:solidFill>
                  <a:srgbClr val="123586"/>
                </a:solidFill>
                <a:latin typeface="UTM Bebas"/>
                <a:ea typeface="UTM Bebas"/>
                <a:cs typeface="UTM Bebas"/>
                <a:sym typeface="UTM Bebas"/>
              </a:rPr>
              <a:t>Dashboard</a:t>
            </a:r>
          </a:p>
        </p:txBody>
      </p:sp>
      <p:sp>
        <p:nvSpPr>
          <p:cNvPr name="TextBox 23" id="23"/>
          <p:cNvSpPr txBox="true"/>
          <p:nvPr/>
        </p:nvSpPr>
        <p:spPr>
          <a:xfrm rot="0">
            <a:off x="15096728" y="5521310"/>
            <a:ext cx="1715542" cy="537845"/>
          </a:xfrm>
          <a:prstGeom prst="rect">
            <a:avLst/>
          </a:prstGeom>
        </p:spPr>
        <p:txBody>
          <a:bodyPr anchor="t" rtlCol="false" tIns="0" lIns="0" bIns="0" rIns="0">
            <a:spAutoFit/>
          </a:bodyPr>
          <a:lstStyle/>
          <a:p>
            <a:pPr algn="ctr">
              <a:lnSpc>
                <a:spcPts val="4480"/>
              </a:lnSpc>
            </a:pPr>
            <a:r>
              <a:rPr lang="en-US" sz="3200">
                <a:solidFill>
                  <a:srgbClr val="123586"/>
                </a:solidFill>
                <a:latin typeface="UTM Bebas"/>
                <a:ea typeface="UTM Bebas"/>
                <a:cs typeface="UTM Bebas"/>
                <a:sym typeface="UTM Bebas"/>
              </a:rPr>
              <a:t>Sever/cloud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59640" y="1259992"/>
            <a:ext cx="6389694" cy="8799924"/>
          </a:xfrm>
          <a:custGeom>
            <a:avLst/>
            <a:gdLst/>
            <a:ahLst/>
            <a:cxnLst/>
            <a:rect r="r" b="b" t="t" l="l"/>
            <a:pathLst>
              <a:path h="8799924" w="6389694">
                <a:moveTo>
                  <a:pt x="0" y="0"/>
                </a:moveTo>
                <a:lnTo>
                  <a:pt x="6389694" y="0"/>
                </a:lnTo>
                <a:lnTo>
                  <a:pt x="6389694" y="8799924"/>
                </a:lnTo>
                <a:lnTo>
                  <a:pt x="0" y="8799924"/>
                </a:lnTo>
                <a:lnTo>
                  <a:pt x="0" y="0"/>
                </a:lnTo>
                <a:close/>
              </a:path>
            </a:pathLst>
          </a:custGeom>
          <a:blipFill>
            <a:blip r:embed="rId2"/>
            <a:stretch>
              <a:fillRect l="0" t="-3097" r="0" b="-3097"/>
            </a:stretch>
          </a:blipFill>
        </p:spPr>
      </p:sp>
      <p:sp>
        <p:nvSpPr>
          <p:cNvPr name="TextBox 3" id="3"/>
          <p:cNvSpPr txBox="true"/>
          <p:nvPr/>
        </p:nvSpPr>
        <p:spPr>
          <a:xfrm rot="0">
            <a:off x="5159640" y="253127"/>
            <a:ext cx="8955914" cy="1006864"/>
          </a:xfrm>
          <a:prstGeom prst="rect">
            <a:avLst/>
          </a:prstGeom>
        </p:spPr>
        <p:txBody>
          <a:bodyPr anchor="t" rtlCol="false" tIns="0" lIns="0" bIns="0" rIns="0">
            <a:spAutoFit/>
          </a:bodyPr>
          <a:lstStyle/>
          <a:p>
            <a:pPr algn="l">
              <a:lnSpc>
                <a:spcPts val="7685"/>
              </a:lnSpc>
            </a:pPr>
            <a:r>
              <a:rPr lang="en-US" sz="6986" b="true">
                <a:solidFill>
                  <a:srgbClr val="123586"/>
                </a:solidFill>
                <a:latin typeface="Eastman Grotesque Bold"/>
                <a:ea typeface="Eastman Grotesque Bold"/>
                <a:cs typeface="Eastman Grotesque Bold"/>
                <a:sym typeface="Eastman Grotesque Bold"/>
              </a:rPr>
              <a:t>SƠ ĐỒ KẾT NỐI</a:t>
            </a:r>
          </a:p>
        </p:txBody>
      </p:sp>
      <p:sp>
        <p:nvSpPr>
          <p:cNvPr name="Freeform 4" id="4"/>
          <p:cNvSpPr/>
          <p:nvPr/>
        </p:nvSpPr>
        <p:spPr>
          <a:xfrm flipH="false" flipV="true" rot="0">
            <a:off x="-3127449" y="-1124859"/>
            <a:ext cx="7224411" cy="8412706"/>
          </a:xfrm>
          <a:custGeom>
            <a:avLst/>
            <a:gdLst/>
            <a:ahLst/>
            <a:cxnLst/>
            <a:rect r="r" b="b" t="t" l="l"/>
            <a:pathLst>
              <a:path h="8412706" w="7224411">
                <a:moveTo>
                  <a:pt x="0" y="8412706"/>
                </a:moveTo>
                <a:lnTo>
                  <a:pt x="7224412" y="8412706"/>
                </a:lnTo>
                <a:lnTo>
                  <a:pt x="7224412" y="0"/>
                </a:lnTo>
                <a:lnTo>
                  <a:pt x="0" y="0"/>
                </a:lnTo>
                <a:lnTo>
                  <a:pt x="0" y="8412706"/>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true" flipV="true" rot="0">
            <a:off x="14191037" y="-1124859"/>
            <a:ext cx="7224411" cy="8412706"/>
          </a:xfrm>
          <a:custGeom>
            <a:avLst/>
            <a:gdLst/>
            <a:ahLst/>
            <a:cxnLst/>
            <a:rect r="r" b="b" t="t" l="l"/>
            <a:pathLst>
              <a:path h="8412706" w="7224411">
                <a:moveTo>
                  <a:pt x="7224412" y="8412706"/>
                </a:moveTo>
                <a:lnTo>
                  <a:pt x="0" y="8412706"/>
                </a:lnTo>
                <a:lnTo>
                  <a:pt x="0" y="0"/>
                </a:lnTo>
                <a:lnTo>
                  <a:pt x="7224412" y="0"/>
                </a:lnTo>
                <a:lnTo>
                  <a:pt x="7224412" y="8412706"/>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638700" y="0"/>
            <a:ext cx="9464040" cy="10287000"/>
          </a:xfrm>
          <a:custGeom>
            <a:avLst/>
            <a:gdLst/>
            <a:ahLst/>
            <a:cxnLst/>
            <a:rect r="r" b="b" t="t" l="l"/>
            <a:pathLst>
              <a:path h="10287000" w="9464040">
                <a:moveTo>
                  <a:pt x="0" y="0"/>
                </a:moveTo>
                <a:lnTo>
                  <a:pt x="9464040" y="0"/>
                </a:lnTo>
                <a:lnTo>
                  <a:pt x="946404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0" y="3592353"/>
            <a:ext cx="7774730" cy="1934449"/>
          </a:xfrm>
          <a:prstGeom prst="rect">
            <a:avLst/>
          </a:prstGeom>
        </p:spPr>
        <p:txBody>
          <a:bodyPr anchor="t" rtlCol="false" tIns="0" lIns="0" bIns="0" rIns="0">
            <a:spAutoFit/>
          </a:bodyPr>
          <a:lstStyle/>
          <a:p>
            <a:pPr algn="ctr">
              <a:lnSpc>
                <a:spcPts val="7500"/>
              </a:lnSpc>
            </a:pPr>
            <a:r>
              <a:rPr lang="en-US" sz="6818" b="true">
                <a:solidFill>
                  <a:srgbClr val="123586"/>
                </a:solidFill>
                <a:latin typeface="Eastman Grotesque Bold"/>
                <a:ea typeface="Eastman Grotesque Bold"/>
                <a:cs typeface="Eastman Grotesque Bold"/>
                <a:sym typeface="Eastman Grotesque Bold"/>
              </a:rPr>
              <a:t>KẾT NỐI VÀ TÍN HIỆU</a:t>
            </a:r>
          </a:p>
        </p:txBody>
      </p:sp>
      <p:sp>
        <p:nvSpPr>
          <p:cNvPr name="Freeform 4" id="4"/>
          <p:cNvSpPr/>
          <p:nvPr/>
        </p:nvSpPr>
        <p:spPr>
          <a:xfrm flipH="true" flipV="true" rot="0">
            <a:off x="14319067" y="-270065"/>
            <a:ext cx="9620767" cy="9705691"/>
          </a:xfrm>
          <a:custGeom>
            <a:avLst/>
            <a:gdLst/>
            <a:ahLst/>
            <a:cxnLst/>
            <a:rect r="r" b="b" t="t" l="l"/>
            <a:pathLst>
              <a:path h="9705691" w="9620767">
                <a:moveTo>
                  <a:pt x="9620767" y="9705691"/>
                </a:moveTo>
                <a:lnTo>
                  <a:pt x="0" y="9705691"/>
                </a:lnTo>
                <a:lnTo>
                  <a:pt x="0" y="0"/>
                </a:lnTo>
                <a:lnTo>
                  <a:pt x="9620767" y="0"/>
                </a:lnTo>
                <a:lnTo>
                  <a:pt x="9620767" y="9705691"/>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788791" y="303083"/>
            <a:ext cx="7774730" cy="981949"/>
          </a:xfrm>
          <a:prstGeom prst="rect">
            <a:avLst/>
          </a:prstGeom>
        </p:spPr>
        <p:txBody>
          <a:bodyPr anchor="t" rtlCol="false" tIns="0" lIns="0" bIns="0" rIns="0">
            <a:spAutoFit/>
          </a:bodyPr>
          <a:lstStyle/>
          <a:p>
            <a:pPr algn="ctr">
              <a:lnSpc>
                <a:spcPts val="7500"/>
              </a:lnSpc>
            </a:pPr>
            <a:r>
              <a:rPr lang="en-US" b="true" sz="6818">
                <a:solidFill>
                  <a:srgbClr val="123586"/>
                </a:solidFill>
                <a:latin typeface="Eastman Grotesque Bold"/>
                <a:ea typeface="Eastman Grotesque Bold"/>
                <a:cs typeface="Eastman Grotesque Bold"/>
                <a:sym typeface="Eastman Grotesque Bold"/>
              </a:rPr>
              <a:t>SEVER/CLOUD</a:t>
            </a:r>
          </a:p>
        </p:txBody>
      </p:sp>
      <p:sp>
        <p:nvSpPr>
          <p:cNvPr name="TextBox 3" id="3"/>
          <p:cNvSpPr txBox="true"/>
          <p:nvPr/>
        </p:nvSpPr>
        <p:spPr>
          <a:xfrm rot="0">
            <a:off x="9139238" y="4916805"/>
            <a:ext cx="9525" cy="405765"/>
          </a:xfrm>
          <a:prstGeom prst="rect">
            <a:avLst/>
          </a:prstGeom>
        </p:spPr>
        <p:txBody>
          <a:bodyPr anchor="t" rtlCol="false" tIns="0" lIns="0" bIns="0" rIns="0">
            <a:spAutoFit/>
          </a:bodyPr>
          <a:lstStyle/>
          <a:p>
            <a:pPr algn="ctr">
              <a:lnSpc>
                <a:spcPts val="3359"/>
              </a:lnSpc>
            </a:pPr>
          </a:p>
        </p:txBody>
      </p:sp>
      <p:sp>
        <p:nvSpPr>
          <p:cNvPr name="TextBox 4" id="4"/>
          <p:cNvSpPr txBox="true"/>
          <p:nvPr/>
        </p:nvSpPr>
        <p:spPr>
          <a:xfrm rot="0">
            <a:off x="234799" y="2344155"/>
            <a:ext cx="9107982" cy="7407275"/>
          </a:xfrm>
          <a:prstGeom prst="rect">
            <a:avLst/>
          </a:prstGeom>
        </p:spPr>
        <p:txBody>
          <a:bodyPr anchor="t" rtlCol="false" tIns="0" lIns="0" bIns="0" rIns="0">
            <a:spAutoFit/>
          </a:bodyPr>
          <a:lstStyle/>
          <a:p>
            <a:pPr algn="l">
              <a:lnSpc>
                <a:spcPts val="2800"/>
              </a:lnSpc>
            </a:pPr>
            <a:r>
              <a:rPr lang="en-US" sz="2000">
                <a:solidFill>
                  <a:srgbClr val="000000"/>
                </a:solidFill>
                <a:latin typeface="Eastman Grotesque"/>
                <a:ea typeface="Eastman Grotesque"/>
                <a:cs typeface="Eastman Grotesque"/>
                <a:sym typeface="Eastman Grotesque"/>
              </a:rPr>
              <a:t>1. Docker</a:t>
            </a:r>
          </a:p>
          <a:p>
            <a:pPr algn="l" marL="431801" indent="-215900" lvl="1">
              <a:lnSpc>
                <a:spcPts val="2800"/>
              </a:lnSpc>
              <a:buFont typeface="Arial"/>
              <a:buChar char="•"/>
            </a:pPr>
            <a:r>
              <a:rPr lang="en-US" sz="2000">
                <a:solidFill>
                  <a:srgbClr val="000000"/>
                </a:solidFill>
                <a:latin typeface="Eastman Grotesque"/>
                <a:ea typeface="Eastman Grotesque"/>
                <a:cs typeface="Eastman Grotesque"/>
                <a:sym typeface="Eastman Grotesque"/>
              </a:rPr>
              <a:t>Docker là nền tảng ảo hóa mức hệ điều hành, cho phép đóng gói ứng dụng và các phụ thuộc vào container.</a:t>
            </a:r>
          </a:p>
          <a:p>
            <a:pPr algn="l" marL="431801" indent="-215900" lvl="1">
              <a:lnSpc>
                <a:spcPts val="2800"/>
              </a:lnSpc>
              <a:buFont typeface="Arial"/>
              <a:buChar char="•"/>
            </a:pPr>
            <a:r>
              <a:rPr lang="en-US" sz="2000">
                <a:solidFill>
                  <a:srgbClr val="000000"/>
                </a:solidFill>
                <a:latin typeface="Eastman Grotesque"/>
                <a:ea typeface="Eastman Grotesque"/>
                <a:cs typeface="Eastman Grotesque"/>
                <a:sym typeface="Eastman Grotesque"/>
              </a:rPr>
              <a:t>Ưu điểm:</a:t>
            </a:r>
          </a:p>
          <a:p>
            <a:pPr algn="l" marL="863601" indent="-287867" lvl="2">
              <a:lnSpc>
                <a:spcPts val="2800"/>
              </a:lnSpc>
              <a:buFont typeface="Arial"/>
              <a:buChar char="⚬"/>
            </a:pPr>
            <a:r>
              <a:rPr lang="en-US" sz="2000">
                <a:solidFill>
                  <a:srgbClr val="000000"/>
                </a:solidFill>
                <a:latin typeface="Eastman Grotesque"/>
                <a:ea typeface="Eastman Grotesque"/>
                <a:cs typeface="Eastman Grotesque"/>
                <a:sym typeface="Eastman Grotesque"/>
              </a:rPr>
              <a:t>Triển khai nhanh chóng, đồng nhất trên nhiều môi trường (dev, test, production).</a:t>
            </a:r>
          </a:p>
          <a:p>
            <a:pPr algn="l" marL="863601" indent="-287867" lvl="2">
              <a:lnSpc>
                <a:spcPts val="2800"/>
              </a:lnSpc>
              <a:buFont typeface="Arial"/>
              <a:buChar char="⚬"/>
            </a:pPr>
            <a:r>
              <a:rPr lang="en-US" sz="2000">
                <a:solidFill>
                  <a:srgbClr val="000000"/>
                </a:solidFill>
                <a:latin typeface="Eastman Grotesque"/>
                <a:ea typeface="Eastman Grotesque"/>
                <a:cs typeface="Eastman Grotesque"/>
                <a:sym typeface="Eastman Grotesque"/>
              </a:rPr>
              <a:t>Nhẹ hơn so với máy ảo.</a:t>
            </a:r>
          </a:p>
          <a:p>
            <a:pPr algn="l" marL="863601" indent="-287867" lvl="2">
              <a:lnSpc>
                <a:spcPts val="2800"/>
              </a:lnSpc>
              <a:buFont typeface="Arial"/>
              <a:buChar char="⚬"/>
            </a:pPr>
            <a:r>
              <a:rPr lang="en-US" sz="2000">
                <a:solidFill>
                  <a:srgbClr val="000000"/>
                </a:solidFill>
                <a:latin typeface="Eastman Grotesque"/>
                <a:ea typeface="Eastman Grotesque"/>
                <a:cs typeface="Eastman Grotesque"/>
                <a:sym typeface="Eastman Grotesque"/>
              </a:rPr>
              <a:t>Dễ quản lý, mở rộng và cập nhật ứng dụng.</a:t>
            </a:r>
          </a:p>
          <a:p>
            <a:pPr algn="l">
              <a:lnSpc>
                <a:spcPts val="2800"/>
              </a:lnSpc>
            </a:pPr>
            <a:r>
              <a:rPr lang="en-US" sz="2000">
                <a:solidFill>
                  <a:srgbClr val="000000"/>
                </a:solidFill>
                <a:latin typeface="Eastman Grotesque"/>
                <a:ea typeface="Eastman Grotesque"/>
                <a:cs typeface="Eastman Grotesque"/>
                <a:sym typeface="Eastman Grotesque"/>
              </a:rPr>
              <a:t>Trong hệ thống IoT, Docker thường được dùng để chạy các thành phần backend như MQTT broker, cơ sở dữ liệu, dashboard, ThingsBoard… trên cùng một server mà không sợ xung đột.</a:t>
            </a:r>
          </a:p>
          <a:p>
            <a:pPr algn="l">
              <a:lnSpc>
                <a:spcPts val="2800"/>
              </a:lnSpc>
            </a:pPr>
            <a:r>
              <a:rPr lang="en-US" sz="2000">
                <a:solidFill>
                  <a:srgbClr val="000000"/>
                </a:solidFill>
                <a:latin typeface="Eastman Grotesque"/>
                <a:ea typeface="Eastman Grotesque"/>
                <a:cs typeface="Eastman Grotesque"/>
                <a:sym typeface="Eastman Grotesque"/>
              </a:rPr>
              <a:t>2. ThingsBoard</a:t>
            </a:r>
          </a:p>
          <a:p>
            <a:pPr algn="l" marL="431801" indent="-215900" lvl="1">
              <a:lnSpc>
                <a:spcPts val="2800"/>
              </a:lnSpc>
              <a:buFont typeface="Arial"/>
              <a:buChar char="•"/>
            </a:pPr>
            <a:r>
              <a:rPr lang="en-US" sz="2000">
                <a:solidFill>
                  <a:srgbClr val="000000"/>
                </a:solidFill>
                <a:latin typeface="Eastman Grotesque"/>
                <a:ea typeface="Eastman Grotesque"/>
                <a:cs typeface="Eastman Grotesque"/>
                <a:sym typeface="Eastman Grotesque"/>
              </a:rPr>
              <a:t>ThingsBoard là nền tảng IoT open-source dùng để quản lý, thu thập và trực quan hóa dữ liệu thiết bị.</a:t>
            </a:r>
          </a:p>
          <a:p>
            <a:pPr algn="l" marL="431801" indent="-215900" lvl="1">
              <a:lnSpc>
                <a:spcPts val="2800"/>
              </a:lnSpc>
              <a:buFont typeface="Arial"/>
              <a:buChar char="•"/>
            </a:pPr>
            <a:r>
              <a:rPr lang="en-US" sz="2000">
                <a:solidFill>
                  <a:srgbClr val="000000"/>
                </a:solidFill>
                <a:latin typeface="Eastman Grotesque"/>
                <a:ea typeface="Eastman Grotesque"/>
                <a:cs typeface="Eastman Grotesque"/>
                <a:sym typeface="Eastman Grotesque"/>
              </a:rPr>
              <a:t>Các tính năng chính:</a:t>
            </a:r>
          </a:p>
          <a:p>
            <a:pPr algn="l" marL="863601" indent="-287867" lvl="2">
              <a:lnSpc>
                <a:spcPts val="2800"/>
              </a:lnSpc>
              <a:buFont typeface="Arial"/>
              <a:buChar char="⚬"/>
            </a:pPr>
            <a:r>
              <a:rPr lang="en-US" sz="2000">
                <a:solidFill>
                  <a:srgbClr val="000000"/>
                </a:solidFill>
                <a:latin typeface="Eastman Grotesque"/>
                <a:ea typeface="Eastman Grotesque"/>
                <a:cs typeface="Eastman Grotesque"/>
                <a:sym typeface="Eastman Grotesque"/>
              </a:rPr>
              <a:t>Hỗ trợ nhiều giao thức IoT: MQTT, CoAP, HTTP.</a:t>
            </a:r>
          </a:p>
          <a:p>
            <a:pPr algn="l" marL="863601" indent="-287867" lvl="2">
              <a:lnSpc>
                <a:spcPts val="2800"/>
              </a:lnSpc>
              <a:buFont typeface="Arial"/>
              <a:buChar char="⚬"/>
            </a:pPr>
            <a:r>
              <a:rPr lang="en-US" sz="2000">
                <a:solidFill>
                  <a:srgbClr val="000000"/>
                </a:solidFill>
                <a:latin typeface="Eastman Grotesque"/>
                <a:ea typeface="Eastman Grotesque"/>
                <a:cs typeface="Eastman Grotesque"/>
                <a:sym typeface="Eastman Grotesque"/>
              </a:rPr>
              <a:t>Quản lý thiết bị, tài khoản người dùng.</a:t>
            </a:r>
          </a:p>
          <a:p>
            <a:pPr algn="l" marL="863601" indent="-287867" lvl="2">
              <a:lnSpc>
                <a:spcPts val="2800"/>
              </a:lnSpc>
              <a:buFont typeface="Arial"/>
              <a:buChar char="⚬"/>
            </a:pPr>
            <a:r>
              <a:rPr lang="en-US" sz="2000">
                <a:solidFill>
                  <a:srgbClr val="000000"/>
                </a:solidFill>
                <a:latin typeface="Eastman Grotesque"/>
                <a:ea typeface="Eastman Grotesque"/>
                <a:cs typeface="Eastman Grotesque"/>
                <a:sym typeface="Eastman Grotesque"/>
              </a:rPr>
              <a:t>Lưu trữ dữ liệu thời gian thực (time-series).</a:t>
            </a:r>
          </a:p>
          <a:p>
            <a:pPr algn="l" marL="863601" indent="-287867" lvl="2">
              <a:lnSpc>
                <a:spcPts val="2800"/>
              </a:lnSpc>
              <a:buFont typeface="Arial"/>
              <a:buChar char="⚬"/>
            </a:pPr>
            <a:r>
              <a:rPr lang="en-US" sz="2000">
                <a:solidFill>
                  <a:srgbClr val="000000"/>
                </a:solidFill>
                <a:latin typeface="Eastman Grotesque"/>
                <a:ea typeface="Eastman Grotesque"/>
                <a:cs typeface="Eastman Grotesque"/>
                <a:sym typeface="Eastman Grotesque"/>
              </a:rPr>
              <a:t>Dashboard trực quan, có thể tạo cảnh báo (alerts).</a:t>
            </a:r>
          </a:p>
          <a:p>
            <a:pPr algn="l" marL="863601" indent="-287867" lvl="2">
              <a:lnSpc>
                <a:spcPts val="2800"/>
              </a:lnSpc>
              <a:buFont typeface="Arial"/>
              <a:buChar char="⚬"/>
            </a:pPr>
            <a:r>
              <a:rPr lang="en-US" sz="2000">
                <a:solidFill>
                  <a:srgbClr val="000000"/>
                </a:solidFill>
                <a:latin typeface="Eastman Grotesque"/>
                <a:ea typeface="Eastman Grotesque"/>
                <a:cs typeface="Eastman Grotesque"/>
                <a:sym typeface="Eastman Grotesque"/>
              </a:rPr>
              <a:t>Hỗ trợ triển khai on-premise hoặc cloud.</a:t>
            </a:r>
          </a:p>
          <a:p>
            <a:pPr algn="l">
              <a:lnSpc>
                <a:spcPts val="2800"/>
              </a:lnSpc>
            </a:pPr>
          </a:p>
        </p:txBody>
      </p:sp>
      <p:sp>
        <p:nvSpPr>
          <p:cNvPr name="Freeform 5" id="5"/>
          <p:cNvSpPr/>
          <p:nvPr/>
        </p:nvSpPr>
        <p:spPr>
          <a:xfrm flipH="true" flipV="true" rot="0">
            <a:off x="10274489" y="-2619052"/>
            <a:ext cx="11034802" cy="13416172"/>
          </a:xfrm>
          <a:custGeom>
            <a:avLst/>
            <a:gdLst/>
            <a:ahLst/>
            <a:cxnLst/>
            <a:rect r="r" b="b" t="t" l="l"/>
            <a:pathLst>
              <a:path h="13416172" w="11034802">
                <a:moveTo>
                  <a:pt x="11034802" y="13416172"/>
                </a:moveTo>
                <a:lnTo>
                  <a:pt x="0" y="13416172"/>
                </a:lnTo>
                <a:lnTo>
                  <a:pt x="0" y="0"/>
                </a:lnTo>
                <a:lnTo>
                  <a:pt x="11034802" y="0"/>
                </a:lnTo>
                <a:lnTo>
                  <a:pt x="11034802" y="13416172"/>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9148762" y="2935131"/>
            <a:ext cx="8646462" cy="5986012"/>
          </a:xfrm>
          <a:custGeom>
            <a:avLst/>
            <a:gdLst/>
            <a:ahLst/>
            <a:cxnLst/>
            <a:rect r="r" b="b" t="t" l="l"/>
            <a:pathLst>
              <a:path h="5986012" w="8646462">
                <a:moveTo>
                  <a:pt x="0" y="0"/>
                </a:moveTo>
                <a:lnTo>
                  <a:pt x="8646462" y="0"/>
                </a:lnTo>
                <a:lnTo>
                  <a:pt x="8646462" y="5986012"/>
                </a:lnTo>
                <a:lnTo>
                  <a:pt x="0" y="5986012"/>
                </a:lnTo>
                <a:lnTo>
                  <a:pt x="0" y="0"/>
                </a:lnTo>
                <a:close/>
              </a:path>
            </a:pathLst>
          </a:custGeom>
          <a:blipFill>
            <a:blip r:embed="rId4"/>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197823" y="0"/>
            <a:ext cx="2937046" cy="10287000"/>
            <a:chOff x="0" y="0"/>
            <a:chExt cx="773543" cy="2709333"/>
          </a:xfrm>
        </p:grpSpPr>
        <p:sp>
          <p:nvSpPr>
            <p:cNvPr name="Freeform 3" id="3"/>
            <p:cNvSpPr/>
            <p:nvPr/>
          </p:nvSpPr>
          <p:spPr>
            <a:xfrm flipH="false" flipV="false" rot="0">
              <a:off x="0" y="0"/>
              <a:ext cx="773543" cy="2709333"/>
            </a:xfrm>
            <a:custGeom>
              <a:avLst/>
              <a:gdLst/>
              <a:ahLst/>
              <a:cxnLst/>
              <a:rect r="r" b="b" t="t" l="l"/>
              <a:pathLst>
                <a:path h="2709333" w="773543">
                  <a:moveTo>
                    <a:pt x="0" y="0"/>
                  </a:moveTo>
                  <a:lnTo>
                    <a:pt x="773543" y="0"/>
                  </a:lnTo>
                  <a:lnTo>
                    <a:pt x="773543" y="2709333"/>
                  </a:lnTo>
                  <a:lnTo>
                    <a:pt x="0" y="2709333"/>
                  </a:lnTo>
                  <a:close/>
                </a:path>
              </a:pathLst>
            </a:custGeom>
            <a:solidFill>
              <a:srgbClr val="517DED"/>
            </a:solidFill>
          </p:spPr>
        </p:sp>
        <p:sp>
          <p:nvSpPr>
            <p:cNvPr name="TextBox 4" id="4"/>
            <p:cNvSpPr txBox="true"/>
            <p:nvPr/>
          </p:nvSpPr>
          <p:spPr>
            <a:xfrm>
              <a:off x="0" y="-38100"/>
              <a:ext cx="773543" cy="2747433"/>
            </a:xfrm>
            <a:prstGeom prst="rect">
              <a:avLst/>
            </a:prstGeom>
          </p:spPr>
          <p:txBody>
            <a:bodyPr anchor="ctr" rtlCol="false" tIns="50800" lIns="50800" bIns="50800" rIns="50800"/>
            <a:lstStyle/>
            <a:p>
              <a:pPr algn="ctr">
                <a:lnSpc>
                  <a:spcPts val="2939"/>
                </a:lnSpc>
              </a:pPr>
            </a:p>
          </p:txBody>
        </p:sp>
      </p:grpSp>
      <p:grpSp>
        <p:nvGrpSpPr>
          <p:cNvPr name="Group 5" id="5"/>
          <p:cNvGrpSpPr/>
          <p:nvPr/>
        </p:nvGrpSpPr>
        <p:grpSpPr>
          <a:xfrm rot="0">
            <a:off x="13384565" y="3742313"/>
            <a:ext cx="3687350" cy="10287000"/>
            <a:chOff x="0" y="0"/>
            <a:chExt cx="971154" cy="2709333"/>
          </a:xfrm>
        </p:grpSpPr>
        <p:sp>
          <p:nvSpPr>
            <p:cNvPr name="Freeform 6" id="6"/>
            <p:cNvSpPr/>
            <p:nvPr/>
          </p:nvSpPr>
          <p:spPr>
            <a:xfrm flipH="false" flipV="false" rot="0">
              <a:off x="0" y="0"/>
              <a:ext cx="971154" cy="2709333"/>
            </a:xfrm>
            <a:custGeom>
              <a:avLst/>
              <a:gdLst/>
              <a:ahLst/>
              <a:cxnLst/>
              <a:rect r="r" b="b" t="t" l="l"/>
              <a:pathLst>
                <a:path h="2709333" w="971154">
                  <a:moveTo>
                    <a:pt x="0" y="0"/>
                  </a:moveTo>
                  <a:lnTo>
                    <a:pt x="971154" y="0"/>
                  </a:lnTo>
                  <a:lnTo>
                    <a:pt x="971154" y="2709333"/>
                  </a:lnTo>
                  <a:lnTo>
                    <a:pt x="0" y="2709333"/>
                  </a:lnTo>
                  <a:close/>
                </a:path>
              </a:pathLst>
            </a:custGeom>
            <a:solidFill>
              <a:srgbClr val="123586"/>
            </a:solidFill>
          </p:spPr>
        </p:sp>
        <p:sp>
          <p:nvSpPr>
            <p:cNvPr name="TextBox 7" id="7"/>
            <p:cNvSpPr txBox="true"/>
            <p:nvPr/>
          </p:nvSpPr>
          <p:spPr>
            <a:xfrm>
              <a:off x="0" y="-38100"/>
              <a:ext cx="971154" cy="2747433"/>
            </a:xfrm>
            <a:prstGeom prst="rect">
              <a:avLst/>
            </a:prstGeom>
          </p:spPr>
          <p:txBody>
            <a:bodyPr anchor="ctr" rtlCol="false" tIns="50800" lIns="50800" bIns="50800" rIns="50800"/>
            <a:lstStyle/>
            <a:p>
              <a:pPr algn="ctr">
                <a:lnSpc>
                  <a:spcPts val="2939"/>
                </a:lnSpc>
              </a:pPr>
            </a:p>
          </p:txBody>
        </p:sp>
      </p:grpSp>
      <p:sp>
        <p:nvSpPr>
          <p:cNvPr name="Freeform 8" id="8"/>
          <p:cNvSpPr/>
          <p:nvPr/>
        </p:nvSpPr>
        <p:spPr>
          <a:xfrm flipH="false" flipV="false" rot="0">
            <a:off x="2833610" y="2180134"/>
            <a:ext cx="11301259" cy="5636503"/>
          </a:xfrm>
          <a:custGeom>
            <a:avLst/>
            <a:gdLst/>
            <a:ahLst/>
            <a:cxnLst/>
            <a:rect r="r" b="b" t="t" l="l"/>
            <a:pathLst>
              <a:path h="5636503" w="11301259">
                <a:moveTo>
                  <a:pt x="0" y="0"/>
                </a:moveTo>
                <a:lnTo>
                  <a:pt x="11301259" y="0"/>
                </a:lnTo>
                <a:lnTo>
                  <a:pt x="11301259" y="5636503"/>
                </a:lnTo>
                <a:lnTo>
                  <a:pt x="0" y="5636503"/>
                </a:lnTo>
                <a:lnTo>
                  <a:pt x="0" y="0"/>
                </a:lnTo>
                <a:close/>
              </a:path>
            </a:pathLst>
          </a:custGeom>
          <a:blipFill>
            <a:blip r:embed="rId2"/>
            <a:stretch>
              <a:fillRect l="0" t="0" r="0" b="0"/>
            </a:stretch>
          </a:blipFill>
        </p:spPr>
      </p:sp>
      <p:sp>
        <p:nvSpPr>
          <p:cNvPr name="TextBox 9" id="9"/>
          <p:cNvSpPr txBox="true"/>
          <p:nvPr/>
        </p:nvSpPr>
        <p:spPr>
          <a:xfrm rot="0">
            <a:off x="4298604" y="90050"/>
            <a:ext cx="8078405" cy="1934449"/>
          </a:xfrm>
          <a:prstGeom prst="rect">
            <a:avLst/>
          </a:prstGeom>
        </p:spPr>
        <p:txBody>
          <a:bodyPr anchor="t" rtlCol="false" tIns="0" lIns="0" bIns="0" rIns="0">
            <a:spAutoFit/>
          </a:bodyPr>
          <a:lstStyle/>
          <a:p>
            <a:pPr algn="ctr">
              <a:lnSpc>
                <a:spcPts val="7500"/>
              </a:lnSpc>
            </a:pPr>
            <a:r>
              <a:rPr lang="en-US" sz="6818" b="true">
                <a:solidFill>
                  <a:srgbClr val="123586"/>
                </a:solidFill>
                <a:latin typeface="Eastman Grotesque Bold"/>
                <a:ea typeface="Eastman Grotesque Bold"/>
                <a:cs typeface="Eastman Grotesque Bold"/>
                <a:sym typeface="Eastman Grotesque Bold"/>
              </a:rPr>
              <a:t>GIAO DIỆN DASHBOARD</a:t>
            </a:r>
          </a:p>
        </p:txBody>
      </p:sp>
      <p:sp>
        <p:nvSpPr>
          <p:cNvPr name="TextBox 10" id="10"/>
          <p:cNvSpPr txBox="true"/>
          <p:nvPr/>
        </p:nvSpPr>
        <p:spPr>
          <a:xfrm rot="0">
            <a:off x="5283035" y="7911887"/>
            <a:ext cx="6033343" cy="537845"/>
          </a:xfrm>
          <a:prstGeom prst="rect">
            <a:avLst/>
          </a:prstGeom>
        </p:spPr>
        <p:txBody>
          <a:bodyPr anchor="t" rtlCol="false" tIns="0" lIns="0" bIns="0" rIns="0">
            <a:spAutoFit/>
          </a:bodyPr>
          <a:lstStyle/>
          <a:p>
            <a:pPr algn="ctr">
              <a:lnSpc>
                <a:spcPts val="4480"/>
              </a:lnSpc>
            </a:pPr>
            <a:r>
              <a:rPr lang="en-US" sz="3200">
                <a:solidFill>
                  <a:srgbClr val="123586"/>
                </a:solidFill>
                <a:latin typeface="UTM Bebas"/>
                <a:ea typeface="UTM Bebas"/>
                <a:cs typeface="UTM Bebas"/>
                <a:sym typeface="UTM Bebas"/>
              </a:rPr>
              <a:t>giAO DIỆN HIỂN THỊ CÁC THÔNG TIN CỦA HỆ tHỐNG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1E4D"/>
        </a:solidFill>
      </p:bgPr>
    </p:bg>
    <p:spTree>
      <p:nvGrpSpPr>
        <p:cNvPr id="1" name=""/>
        <p:cNvGrpSpPr/>
        <p:nvPr/>
      </p:nvGrpSpPr>
      <p:grpSpPr>
        <a:xfrm>
          <a:off x="0" y="0"/>
          <a:ext cx="0" cy="0"/>
          <a:chOff x="0" y="0"/>
          <a:chExt cx="0" cy="0"/>
        </a:xfrm>
      </p:grpSpPr>
      <p:grpSp>
        <p:nvGrpSpPr>
          <p:cNvPr name="Group 2" id="2"/>
          <p:cNvGrpSpPr/>
          <p:nvPr/>
        </p:nvGrpSpPr>
        <p:grpSpPr>
          <a:xfrm rot="0">
            <a:off x="-146450" y="-195267"/>
            <a:ext cx="18702943" cy="5176842"/>
            <a:chOff x="0" y="0"/>
            <a:chExt cx="4925878" cy="1363448"/>
          </a:xfrm>
        </p:grpSpPr>
        <p:sp>
          <p:nvSpPr>
            <p:cNvPr name="Freeform 3" id="3"/>
            <p:cNvSpPr/>
            <p:nvPr/>
          </p:nvSpPr>
          <p:spPr>
            <a:xfrm flipH="false" flipV="false" rot="0">
              <a:off x="0" y="0"/>
              <a:ext cx="4925878" cy="1363448"/>
            </a:xfrm>
            <a:custGeom>
              <a:avLst/>
              <a:gdLst/>
              <a:ahLst/>
              <a:cxnLst/>
              <a:rect r="r" b="b" t="t" l="l"/>
              <a:pathLst>
                <a:path h="1363448" w="4925878">
                  <a:moveTo>
                    <a:pt x="0" y="0"/>
                  </a:moveTo>
                  <a:lnTo>
                    <a:pt x="4925878" y="0"/>
                  </a:lnTo>
                  <a:lnTo>
                    <a:pt x="4925878" y="1363448"/>
                  </a:lnTo>
                  <a:lnTo>
                    <a:pt x="0" y="1363448"/>
                  </a:lnTo>
                  <a:close/>
                </a:path>
              </a:pathLst>
            </a:custGeom>
            <a:solidFill>
              <a:srgbClr val="FDFDFD"/>
            </a:solidFill>
          </p:spPr>
        </p:sp>
        <p:sp>
          <p:nvSpPr>
            <p:cNvPr name="TextBox 4" id="4"/>
            <p:cNvSpPr txBox="true"/>
            <p:nvPr/>
          </p:nvSpPr>
          <p:spPr>
            <a:xfrm>
              <a:off x="0" y="-47625"/>
              <a:ext cx="4925878" cy="1411073"/>
            </a:xfrm>
            <a:prstGeom prst="rect">
              <a:avLst/>
            </a:prstGeom>
          </p:spPr>
          <p:txBody>
            <a:bodyPr anchor="ctr" rtlCol="false" tIns="50800" lIns="50800" bIns="50800" rIns="50800"/>
            <a:lstStyle/>
            <a:p>
              <a:pPr algn="ctr">
                <a:lnSpc>
                  <a:spcPts val="2967"/>
                </a:lnSpc>
              </a:pPr>
            </a:p>
          </p:txBody>
        </p:sp>
      </p:grpSp>
      <p:sp>
        <p:nvSpPr>
          <p:cNvPr name="AutoShape 5" id="5"/>
          <p:cNvSpPr/>
          <p:nvPr/>
        </p:nvSpPr>
        <p:spPr>
          <a:xfrm>
            <a:off x="4026857" y="5913475"/>
            <a:ext cx="0" cy="1218750"/>
          </a:xfrm>
          <a:prstGeom prst="line">
            <a:avLst/>
          </a:prstGeom>
          <a:ln cap="flat" w="38100">
            <a:solidFill>
              <a:srgbClr val="FFFFFF"/>
            </a:solidFill>
            <a:prstDash val="solid"/>
            <a:headEnd type="none" len="sm" w="sm"/>
            <a:tailEnd type="arrow" len="sm" w="med"/>
          </a:ln>
        </p:spPr>
      </p:sp>
      <p:sp>
        <p:nvSpPr>
          <p:cNvPr name="AutoShape 6" id="6"/>
          <p:cNvSpPr/>
          <p:nvPr/>
        </p:nvSpPr>
        <p:spPr>
          <a:xfrm>
            <a:off x="9163050" y="5913475"/>
            <a:ext cx="0" cy="1218750"/>
          </a:xfrm>
          <a:prstGeom prst="line">
            <a:avLst/>
          </a:prstGeom>
          <a:ln cap="flat" w="38100">
            <a:solidFill>
              <a:srgbClr val="FFFFFF"/>
            </a:solidFill>
            <a:prstDash val="solid"/>
            <a:headEnd type="none" len="sm" w="sm"/>
            <a:tailEnd type="arrow" len="sm" w="med"/>
          </a:ln>
        </p:spPr>
      </p:sp>
      <p:sp>
        <p:nvSpPr>
          <p:cNvPr name="AutoShape 7" id="7"/>
          <p:cNvSpPr/>
          <p:nvPr/>
        </p:nvSpPr>
        <p:spPr>
          <a:xfrm>
            <a:off x="14299243" y="5913475"/>
            <a:ext cx="0" cy="1218750"/>
          </a:xfrm>
          <a:prstGeom prst="line">
            <a:avLst/>
          </a:prstGeom>
          <a:ln cap="flat" w="38100">
            <a:solidFill>
              <a:srgbClr val="FFFFFF"/>
            </a:solidFill>
            <a:prstDash val="solid"/>
            <a:headEnd type="none" len="sm" w="sm"/>
            <a:tailEnd type="arrow" len="sm" w="med"/>
          </a:ln>
        </p:spPr>
      </p:sp>
      <p:sp>
        <p:nvSpPr>
          <p:cNvPr name="Freeform 8" id="8"/>
          <p:cNvSpPr/>
          <p:nvPr/>
        </p:nvSpPr>
        <p:spPr>
          <a:xfrm flipH="false" flipV="false" rot="0">
            <a:off x="2471491" y="3421250"/>
            <a:ext cx="3148833" cy="3101600"/>
          </a:xfrm>
          <a:custGeom>
            <a:avLst/>
            <a:gdLst/>
            <a:ahLst/>
            <a:cxnLst/>
            <a:rect r="r" b="b" t="t" l="l"/>
            <a:pathLst>
              <a:path h="3101600" w="3148833">
                <a:moveTo>
                  <a:pt x="0" y="0"/>
                </a:moveTo>
                <a:lnTo>
                  <a:pt x="3148832" y="0"/>
                </a:lnTo>
                <a:lnTo>
                  <a:pt x="3148832" y="3101600"/>
                </a:lnTo>
                <a:lnTo>
                  <a:pt x="0" y="3101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7569584" y="3421250"/>
            <a:ext cx="3148833" cy="3101600"/>
          </a:xfrm>
          <a:custGeom>
            <a:avLst/>
            <a:gdLst/>
            <a:ahLst/>
            <a:cxnLst/>
            <a:rect r="r" b="b" t="t" l="l"/>
            <a:pathLst>
              <a:path h="3101600" w="3148833">
                <a:moveTo>
                  <a:pt x="0" y="0"/>
                </a:moveTo>
                <a:lnTo>
                  <a:pt x="3148832" y="0"/>
                </a:lnTo>
                <a:lnTo>
                  <a:pt x="3148832" y="3101600"/>
                </a:lnTo>
                <a:lnTo>
                  <a:pt x="0" y="3101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667677" y="3421250"/>
            <a:ext cx="3148833" cy="3101600"/>
          </a:xfrm>
          <a:custGeom>
            <a:avLst/>
            <a:gdLst/>
            <a:ahLst/>
            <a:cxnLst/>
            <a:rect r="r" b="b" t="t" l="l"/>
            <a:pathLst>
              <a:path h="3101600" w="3148833">
                <a:moveTo>
                  <a:pt x="0" y="0"/>
                </a:moveTo>
                <a:lnTo>
                  <a:pt x="3148832" y="0"/>
                </a:lnTo>
                <a:lnTo>
                  <a:pt x="3148832" y="3101600"/>
                </a:lnTo>
                <a:lnTo>
                  <a:pt x="0" y="3101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4492054" y="1020615"/>
            <a:ext cx="9303891" cy="987470"/>
          </a:xfrm>
          <a:prstGeom prst="rect">
            <a:avLst/>
          </a:prstGeom>
        </p:spPr>
        <p:txBody>
          <a:bodyPr anchor="t" rtlCol="false" tIns="0" lIns="0" bIns="0" rIns="0">
            <a:spAutoFit/>
          </a:bodyPr>
          <a:lstStyle/>
          <a:p>
            <a:pPr algn="ctr">
              <a:lnSpc>
                <a:spcPts val="7443"/>
              </a:lnSpc>
            </a:pPr>
            <a:r>
              <a:rPr lang="en-US" sz="7370" b="true">
                <a:solidFill>
                  <a:srgbClr val="003A96"/>
                </a:solidFill>
                <a:latin typeface="Eastman Grotesque Bold"/>
                <a:ea typeface="Eastman Grotesque Bold"/>
                <a:cs typeface="Eastman Grotesque Bold"/>
                <a:sym typeface="Eastman Grotesque Bold"/>
              </a:rPr>
              <a:t>TỔNG KẾT</a:t>
            </a:r>
          </a:p>
        </p:txBody>
      </p:sp>
      <p:sp>
        <p:nvSpPr>
          <p:cNvPr name="TextBox 12" id="12"/>
          <p:cNvSpPr txBox="true"/>
          <p:nvPr/>
        </p:nvSpPr>
        <p:spPr>
          <a:xfrm rot="0">
            <a:off x="2919120" y="4808230"/>
            <a:ext cx="2215473" cy="404344"/>
          </a:xfrm>
          <a:prstGeom prst="rect">
            <a:avLst/>
          </a:prstGeom>
        </p:spPr>
        <p:txBody>
          <a:bodyPr anchor="t" rtlCol="false" tIns="0" lIns="0" bIns="0" rIns="0">
            <a:spAutoFit/>
          </a:bodyPr>
          <a:lstStyle/>
          <a:p>
            <a:pPr algn="ctr">
              <a:lnSpc>
                <a:spcPts val="2989"/>
              </a:lnSpc>
            </a:pPr>
            <a:r>
              <a:rPr lang="en-US" sz="3081" b="true">
                <a:solidFill>
                  <a:srgbClr val="000000"/>
                </a:solidFill>
                <a:latin typeface="Eastman Grotesque Bold"/>
                <a:ea typeface="Eastman Grotesque Bold"/>
                <a:cs typeface="Eastman Grotesque Bold"/>
                <a:sym typeface="Eastman Grotesque Bold"/>
              </a:rPr>
              <a:t>KẾT QUẢ</a:t>
            </a:r>
          </a:p>
        </p:txBody>
      </p:sp>
      <p:sp>
        <p:nvSpPr>
          <p:cNvPr name="TextBox 13" id="13"/>
          <p:cNvSpPr txBox="true"/>
          <p:nvPr/>
        </p:nvSpPr>
        <p:spPr>
          <a:xfrm rot="0">
            <a:off x="8036263" y="4808230"/>
            <a:ext cx="2215473" cy="404344"/>
          </a:xfrm>
          <a:prstGeom prst="rect">
            <a:avLst/>
          </a:prstGeom>
        </p:spPr>
        <p:txBody>
          <a:bodyPr anchor="t" rtlCol="false" tIns="0" lIns="0" bIns="0" rIns="0">
            <a:spAutoFit/>
          </a:bodyPr>
          <a:lstStyle/>
          <a:p>
            <a:pPr algn="ctr">
              <a:lnSpc>
                <a:spcPts val="2989"/>
              </a:lnSpc>
            </a:pPr>
            <a:r>
              <a:rPr lang="en-US" sz="3081" b="true">
                <a:solidFill>
                  <a:srgbClr val="000000"/>
                </a:solidFill>
                <a:latin typeface="Eastman Grotesque Bold"/>
                <a:ea typeface="Eastman Grotesque Bold"/>
                <a:cs typeface="Eastman Grotesque Bold"/>
                <a:sym typeface="Eastman Grotesque Bold"/>
              </a:rPr>
              <a:t>HẠN CHẾ</a:t>
            </a:r>
          </a:p>
        </p:txBody>
      </p:sp>
      <p:sp>
        <p:nvSpPr>
          <p:cNvPr name="TextBox 14" id="14"/>
          <p:cNvSpPr txBox="true"/>
          <p:nvPr/>
        </p:nvSpPr>
        <p:spPr>
          <a:xfrm rot="0">
            <a:off x="12969424" y="4622492"/>
            <a:ext cx="2583438" cy="775819"/>
          </a:xfrm>
          <a:prstGeom prst="rect">
            <a:avLst/>
          </a:prstGeom>
        </p:spPr>
        <p:txBody>
          <a:bodyPr anchor="t" rtlCol="false" tIns="0" lIns="0" bIns="0" rIns="0">
            <a:spAutoFit/>
          </a:bodyPr>
          <a:lstStyle/>
          <a:p>
            <a:pPr algn="ctr">
              <a:lnSpc>
                <a:spcPts val="2989"/>
              </a:lnSpc>
            </a:pPr>
            <a:r>
              <a:rPr lang="en-US" sz="3081" b="true">
                <a:solidFill>
                  <a:srgbClr val="000000"/>
                </a:solidFill>
                <a:latin typeface="Eastman Grotesque Bold"/>
                <a:ea typeface="Eastman Grotesque Bold"/>
                <a:cs typeface="Eastman Grotesque Bold"/>
                <a:sym typeface="Eastman Grotesque Bold"/>
              </a:rPr>
              <a:t>HƯỚNG PHÁT TRIỂN</a:t>
            </a:r>
          </a:p>
        </p:txBody>
      </p:sp>
      <p:sp>
        <p:nvSpPr>
          <p:cNvPr name="TextBox 15" id="15"/>
          <p:cNvSpPr txBox="true"/>
          <p:nvPr/>
        </p:nvSpPr>
        <p:spPr>
          <a:xfrm rot="0">
            <a:off x="1983619" y="7094125"/>
            <a:ext cx="4124576" cy="2507219"/>
          </a:xfrm>
          <a:prstGeom prst="rect">
            <a:avLst/>
          </a:prstGeom>
        </p:spPr>
        <p:txBody>
          <a:bodyPr anchor="t" rtlCol="false" tIns="0" lIns="0" bIns="0" rIns="0">
            <a:spAutoFit/>
          </a:bodyPr>
          <a:lstStyle/>
          <a:p>
            <a:pPr algn="l" marL="386589" indent="-193295" lvl="1">
              <a:lnSpc>
                <a:spcPts val="2506"/>
              </a:lnSpc>
              <a:buFont typeface="Arial"/>
              <a:buChar char="•"/>
            </a:pPr>
            <a:r>
              <a:rPr lang="en-US" sz="1790">
                <a:solidFill>
                  <a:srgbClr val="FFFFFF"/>
                </a:solidFill>
                <a:latin typeface="Eastman Grotesque"/>
                <a:ea typeface="Eastman Grotesque"/>
                <a:cs typeface="Eastman Grotesque"/>
                <a:sym typeface="Eastman Grotesque"/>
              </a:rPr>
              <a:t>Xây dựng được mô hình hệ thống giám sát sức khỏe bệnh nhân.</a:t>
            </a:r>
          </a:p>
          <a:p>
            <a:pPr algn="l" marL="386589" indent="-193295" lvl="1">
              <a:lnSpc>
                <a:spcPts val="2506"/>
              </a:lnSpc>
              <a:buFont typeface="Arial"/>
              <a:buChar char="•"/>
            </a:pPr>
            <a:r>
              <a:rPr lang="en-US" sz="1790">
                <a:solidFill>
                  <a:srgbClr val="FFFFFF"/>
                </a:solidFill>
                <a:latin typeface="Eastman Grotesque"/>
                <a:ea typeface="Eastman Grotesque"/>
                <a:cs typeface="Eastman Grotesque"/>
                <a:sym typeface="Eastman Grotesque"/>
              </a:rPr>
              <a:t>Dữ liệu từ cảm biến được thu thập, truyền về ThingsBoard, hiển thị trên Dashboard.</a:t>
            </a:r>
          </a:p>
          <a:p>
            <a:pPr algn="l" marL="386589" indent="-193295" lvl="1">
              <a:lnSpc>
                <a:spcPts val="2506"/>
              </a:lnSpc>
              <a:buFont typeface="Arial"/>
              <a:buChar char="•"/>
            </a:pPr>
            <a:r>
              <a:rPr lang="en-US" sz="1790">
                <a:solidFill>
                  <a:srgbClr val="FFFFFF"/>
                </a:solidFill>
                <a:latin typeface="Eastman Grotesque"/>
                <a:ea typeface="Eastman Grotesque"/>
                <a:cs typeface="Eastman Grotesque"/>
                <a:sym typeface="Eastman Grotesque"/>
              </a:rPr>
              <a:t>Bác sĩ và người nhà có thể theo dõi, nhận cảnh báo kịp thời.</a:t>
            </a:r>
          </a:p>
          <a:p>
            <a:pPr algn="l">
              <a:lnSpc>
                <a:spcPts val="2506"/>
              </a:lnSpc>
            </a:pPr>
          </a:p>
        </p:txBody>
      </p:sp>
      <p:sp>
        <p:nvSpPr>
          <p:cNvPr name="TextBox 16" id="16"/>
          <p:cNvSpPr txBox="true"/>
          <p:nvPr/>
        </p:nvSpPr>
        <p:spPr>
          <a:xfrm rot="0">
            <a:off x="7081712" y="7237000"/>
            <a:ext cx="4124576" cy="2192894"/>
          </a:xfrm>
          <a:prstGeom prst="rect">
            <a:avLst/>
          </a:prstGeom>
        </p:spPr>
        <p:txBody>
          <a:bodyPr anchor="t" rtlCol="false" tIns="0" lIns="0" bIns="0" rIns="0">
            <a:spAutoFit/>
          </a:bodyPr>
          <a:lstStyle/>
          <a:p>
            <a:pPr algn="l" marL="386589" indent="-193295" lvl="1">
              <a:lnSpc>
                <a:spcPts val="2506"/>
              </a:lnSpc>
              <a:buFont typeface="Arial"/>
              <a:buChar char="•"/>
            </a:pPr>
            <a:r>
              <a:rPr lang="en-US" sz="1790">
                <a:solidFill>
                  <a:srgbClr val="FFFFFF"/>
                </a:solidFill>
                <a:latin typeface="Eastman Grotesque"/>
                <a:ea typeface="Eastman Grotesque"/>
                <a:cs typeface="Eastman Grotesque"/>
                <a:sym typeface="Eastman Grotesque"/>
              </a:rPr>
              <a:t>Mới ở mức mô hình thử nghiệm, chưa triển khai rộng rãi.</a:t>
            </a:r>
          </a:p>
          <a:p>
            <a:pPr algn="l" marL="386589" indent="-193295" lvl="1">
              <a:lnSpc>
                <a:spcPts val="2506"/>
              </a:lnSpc>
              <a:buFont typeface="Arial"/>
              <a:buChar char="•"/>
            </a:pPr>
            <a:r>
              <a:rPr lang="en-US" sz="1790">
                <a:solidFill>
                  <a:srgbClr val="FFFFFF"/>
                </a:solidFill>
                <a:latin typeface="Eastman Grotesque"/>
                <a:ea typeface="Eastman Grotesque"/>
                <a:cs typeface="Eastman Grotesque"/>
                <a:sym typeface="Eastman Grotesque"/>
              </a:rPr>
              <a:t>Độ chính xác phụ thuộc vào chất lượng cảm biến.</a:t>
            </a:r>
          </a:p>
          <a:p>
            <a:pPr algn="l" marL="386589" indent="-193295" lvl="1">
              <a:lnSpc>
                <a:spcPts val="2506"/>
              </a:lnSpc>
              <a:buFont typeface="Arial"/>
              <a:buChar char="•"/>
            </a:pPr>
            <a:r>
              <a:rPr lang="en-US" sz="1790">
                <a:solidFill>
                  <a:srgbClr val="FFFFFF"/>
                </a:solidFill>
                <a:latin typeface="Eastman Grotesque"/>
                <a:ea typeface="Eastman Grotesque"/>
                <a:cs typeface="Eastman Grotesque"/>
                <a:sym typeface="Eastman Grotesque"/>
              </a:rPr>
              <a:t>Chưa tích hợp nhiều loại chỉ số nâng cao (ECG chi tiết, huyết áp...).</a:t>
            </a:r>
          </a:p>
          <a:p>
            <a:pPr algn="l">
              <a:lnSpc>
                <a:spcPts val="2506"/>
              </a:lnSpc>
            </a:pPr>
          </a:p>
        </p:txBody>
      </p:sp>
      <p:sp>
        <p:nvSpPr>
          <p:cNvPr name="TextBox 17" id="17"/>
          <p:cNvSpPr txBox="true"/>
          <p:nvPr/>
        </p:nvSpPr>
        <p:spPr>
          <a:xfrm rot="0">
            <a:off x="12198855" y="7227941"/>
            <a:ext cx="4124576" cy="2821544"/>
          </a:xfrm>
          <a:prstGeom prst="rect">
            <a:avLst/>
          </a:prstGeom>
        </p:spPr>
        <p:txBody>
          <a:bodyPr anchor="t" rtlCol="false" tIns="0" lIns="0" bIns="0" rIns="0">
            <a:spAutoFit/>
          </a:bodyPr>
          <a:lstStyle/>
          <a:p>
            <a:pPr algn="l" marL="386589" indent="-193295" lvl="1">
              <a:lnSpc>
                <a:spcPts val="2506"/>
              </a:lnSpc>
              <a:buFont typeface="Arial"/>
              <a:buChar char="•"/>
            </a:pPr>
            <a:r>
              <a:rPr lang="en-US" sz="1790">
                <a:solidFill>
                  <a:srgbClr val="FFFFFF"/>
                </a:solidFill>
                <a:latin typeface="Eastman Grotesque"/>
                <a:ea typeface="Eastman Grotesque"/>
                <a:cs typeface="Eastman Grotesque"/>
                <a:sym typeface="Eastman Grotesque"/>
              </a:rPr>
              <a:t>Mở rộng thêm nhiều loại cảm biến y tế chuyên sâu.</a:t>
            </a:r>
          </a:p>
          <a:p>
            <a:pPr algn="l" marL="386589" indent="-193295" lvl="1">
              <a:lnSpc>
                <a:spcPts val="2506"/>
              </a:lnSpc>
              <a:buFont typeface="Arial"/>
              <a:buChar char="•"/>
            </a:pPr>
            <a:r>
              <a:rPr lang="en-US" sz="1790">
                <a:solidFill>
                  <a:srgbClr val="FFFFFF"/>
                </a:solidFill>
                <a:latin typeface="Eastman Grotesque"/>
                <a:ea typeface="Eastman Grotesque"/>
                <a:cs typeface="Eastman Grotesque"/>
                <a:sym typeface="Eastman Grotesque"/>
              </a:rPr>
              <a:t>Tối ưu thuật toán cảnh báo, kết hợp AI,phân tích dữ liệu bằng AI.</a:t>
            </a:r>
          </a:p>
          <a:p>
            <a:pPr algn="l" marL="386589" indent="-193295" lvl="1">
              <a:lnSpc>
                <a:spcPts val="2506"/>
              </a:lnSpc>
              <a:buFont typeface="Arial"/>
              <a:buChar char="•"/>
            </a:pPr>
            <a:r>
              <a:rPr lang="en-US" sz="1790">
                <a:solidFill>
                  <a:srgbClr val="FFFFFF"/>
                </a:solidFill>
                <a:latin typeface="Eastman Grotesque"/>
                <a:ea typeface="Eastman Grotesque"/>
                <a:cs typeface="Eastman Grotesque"/>
                <a:sym typeface="Eastman Grotesque"/>
              </a:rPr>
              <a:t>Xây dựng ứng dụng di động thân thiện hơn cho bác sĩ và người nhà.</a:t>
            </a:r>
          </a:p>
          <a:p>
            <a:pPr algn="l" marL="386589" indent="-193295" lvl="1">
              <a:lnSpc>
                <a:spcPts val="2506"/>
              </a:lnSpc>
              <a:buFont typeface="Arial"/>
              <a:buChar char="•"/>
            </a:pPr>
            <a:r>
              <a:rPr lang="en-US" sz="1790">
                <a:solidFill>
                  <a:srgbClr val="FFFFFF"/>
                </a:solidFill>
                <a:latin typeface="Eastman Grotesque"/>
                <a:ea typeface="Eastman Grotesque"/>
                <a:cs typeface="Eastman Grotesque"/>
                <a:sym typeface="Eastman Grotesque"/>
              </a:rPr>
              <a:t>Triển khai thực tế trên quy mô bệnh viện và tại nhà.</a:t>
            </a:r>
          </a:p>
          <a:p>
            <a:pPr algn="l">
              <a:lnSpc>
                <a:spcPts val="2506"/>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2941694" y="3262696"/>
            <a:ext cx="5374881" cy="7052879"/>
          </a:xfrm>
          <a:custGeom>
            <a:avLst/>
            <a:gdLst/>
            <a:ahLst/>
            <a:cxnLst/>
            <a:rect r="r" b="b" t="t" l="l"/>
            <a:pathLst>
              <a:path h="7052879" w="5374881">
                <a:moveTo>
                  <a:pt x="5374881" y="0"/>
                </a:moveTo>
                <a:lnTo>
                  <a:pt x="0" y="0"/>
                </a:lnTo>
                <a:lnTo>
                  <a:pt x="0" y="7052879"/>
                </a:lnTo>
                <a:lnTo>
                  <a:pt x="5374881" y="7052879"/>
                </a:lnTo>
                <a:lnTo>
                  <a:pt x="5374881"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true" rot="0">
            <a:off x="0" y="0"/>
            <a:ext cx="5374881" cy="7052879"/>
          </a:xfrm>
          <a:custGeom>
            <a:avLst/>
            <a:gdLst/>
            <a:ahLst/>
            <a:cxnLst/>
            <a:rect r="r" b="b" t="t" l="l"/>
            <a:pathLst>
              <a:path h="7052879" w="5374881">
                <a:moveTo>
                  <a:pt x="0" y="7052879"/>
                </a:moveTo>
                <a:lnTo>
                  <a:pt x="5374881" y="7052879"/>
                </a:lnTo>
                <a:lnTo>
                  <a:pt x="5374881" y="0"/>
                </a:lnTo>
                <a:lnTo>
                  <a:pt x="0" y="0"/>
                </a:lnTo>
                <a:lnTo>
                  <a:pt x="0" y="7052879"/>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4" id="4"/>
          <p:cNvSpPr txBox="true"/>
          <p:nvPr/>
        </p:nvSpPr>
        <p:spPr>
          <a:xfrm rot="0">
            <a:off x="5346306" y="2911629"/>
            <a:ext cx="7595387" cy="2175448"/>
          </a:xfrm>
          <a:prstGeom prst="rect">
            <a:avLst/>
          </a:prstGeom>
        </p:spPr>
        <p:txBody>
          <a:bodyPr anchor="t" rtlCol="false" tIns="0" lIns="0" bIns="0" rIns="0">
            <a:spAutoFit/>
          </a:bodyPr>
          <a:lstStyle/>
          <a:p>
            <a:pPr algn="ctr">
              <a:lnSpc>
                <a:spcPts val="17710"/>
              </a:lnSpc>
            </a:pPr>
            <a:r>
              <a:rPr lang="en-US" b="true" sz="12650">
                <a:solidFill>
                  <a:srgbClr val="055C9D"/>
                </a:solidFill>
                <a:latin typeface="Neue Machina Ultra-Bold"/>
                <a:ea typeface="Neue Machina Ultra-Bold"/>
                <a:cs typeface="Neue Machina Ultra-Bold"/>
                <a:sym typeface="Neue Machina Ultra-Bold"/>
              </a:rPr>
              <a:t>LIVE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3" t="0" r="-223" b="0"/>
            </a:stretch>
          </a:blipFill>
        </p:spPr>
      </p:sp>
      <p:sp>
        <p:nvSpPr>
          <p:cNvPr name="AutoShape 3" id="3"/>
          <p:cNvSpPr/>
          <p:nvPr/>
        </p:nvSpPr>
        <p:spPr>
          <a:xfrm rot="0">
            <a:off x="9144000" y="3080548"/>
            <a:ext cx="9144000" cy="3287249"/>
          </a:xfrm>
          <a:prstGeom prst="rect">
            <a:avLst/>
          </a:prstGeom>
          <a:solidFill>
            <a:srgbClr val="3EDAD8"/>
          </a:solidFill>
        </p:spPr>
      </p:sp>
      <p:grpSp>
        <p:nvGrpSpPr>
          <p:cNvPr name="Group 4" id="4"/>
          <p:cNvGrpSpPr/>
          <p:nvPr/>
        </p:nvGrpSpPr>
        <p:grpSpPr>
          <a:xfrm rot="0">
            <a:off x="10538214" y="3954548"/>
            <a:ext cx="783092" cy="1539250"/>
            <a:chOff x="0" y="0"/>
            <a:chExt cx="1044123" cy="2052334"/>
          </a:xfrm>
        </p:grpSpPr>
        <p:sp>
          <p:nvSpPr>
            <p:cNvPr name="Freeform 5" id="5"/>
            <p:cNvSpPr/>
            <p:nvPr/>
          </p:nvSpPr>
          <p:spPr>
            <a:xfrm flipH="false" flipV="false" rot="0">
              <a:off x="0" y="0"/>
              <a:ext cx="1044123" cy="2052334"/>
            </a:xfrm>
            <a:custGeom>
              <a:avLst/>
              <a:gdLst/>
              <a:ahLst/>
              <a:cxnLst/>
              <a:rect r="r" b="b" t="t" l="l"/>
              <a:pathLst>
                <a:path h="2052334" w="1044123">
                  <a:moveTo>
                    <a:pt x="0" y="0"/>
                  </a:moveTo>
                  <a:lnTo>
                    <a:pt x="1044123" y="0"/>
                  </a:lnTo>
                  <a:lnTo>
                    <a:pt x="1044123" y="2052334"/>
                  </a:lnTo>
                  <a:lnTo>
                    <a:pt x="0" y="2052334"/>
                  </a:lnTo>
                  <a:lnTo>
                    <a:pt x="0" y="0"/>
                  </a:lnTo>
                  <a:close/>
                </a:path>
              </a:pathLst>
            </a:custGeom>
            <a:blipFill>
              <a:blip r:embed="rId3">
                <a:extLst>
                  <a:ext uri="{96DAC541-7B7A-43D3-8B79-37D633B846F1}">
                    <asvg:svgBlip xmlns:asvg="http://schemas.microsoft.com/office/drawing/2016/SVG/main" r:embed="rId4"/>
                  </a:ext>
                </a:extLst>
              </a:blip>
              <a:stretch>
                <a:fillRect l="-48280" t="0" r="-48280" b="0"/>
              </a:stretch>
            </a:blipFill>
          </p:spPr>
        </p:sp>
        <p:sp>
          <p:nvSpPr>
            <p:cNvPr name="TextBox 6" id="6"/>
            <p:cNvSpPr txBox="true"/>
            <p:nvPr/>
          </p:nvSpPr>
          <p:spPr>
            <a:xfrm rot="0">
              <a:off x="135672" y="618370"/>
              <a:ext cx="772779" cy="767969"/>
            </a:xfrm>
            <a:prstGeom prst="rect">
              <a:avLst/>
            </a:prstGeom>
          </p:spPr>
          <p:txBody>
            <a:bodyPr anchor="t" rtlCol="false" tIns="0" lIns="0" bIns="0" rIns="0">
              <a:spAutoFit/>
            </a:bodyPr>
            <a:lstStyle/>
            <a:p>
              <a:pPr algn="ctr" marL="0" indent="0" lvl="0">
                <a:lnSpc>
                  <a:spcPts val="4716"/>
                </a:lnSpc>
                <a:spcBef>
                  <a:spcPct val="0"/>
                </a:spcBef>
              </a:pPr>
              <a:r>
                <a:rPr lang="en-US" b="true" sz="3600" u="none">
                  <a:solidFill>
                    <a:srgbClr val="3EDAD8"/>
                  </a:solidFill>
                  <a:latin typeface="Clear Sans Bold"/>
                  <a:ea typeface="Clear Sans Bold"/>
                  <a:cs typeface="Clear Sans Bold"/>
                  <a:sym typeface="Clear Sans Bold"/>
                </a:rPr>
                <a:t>02</a:t>
              </a:r>
            </a:p>
          </p:txBody>
        </p:sp>
      </p:grpSp>
      <p:sp>
        <p:nvSpPr>
          <p:cNvPr name="AutoShape 7" id="7"/>
          <p:cNvSpPr/>
          <p:nvPr/>
        </p:nvSpPr>
        <p:spPr>
          <a:xfrm rot="0">
            <a:off x="12189380" y="6367798"/>
            <a:ext cx="6098620" cy="3287249"/>
          </a:xfrm>
          <a:prstGeom prst="rect">
            <a:avLst/>
          </a:prstGeom>
          <a:solidFill>
            <a:srgbClr val="13538A"/>
          </a:solidFill>
        </p:spPr>
      </p:sp>
      <p:sp>
        <p:nvSpPr>
          <p:cNvPr name="AutoShape 8" id="8"/>
          <p:cNvSpPr/>
          <p:nvPr/>
        </p:nvSpPr>
        <p:spPr>
          <a:xfrm rot="0">
            <a:off x="0" y="3080548"/>
            <a:ext cx="9144000" cy="3287249"/>
          </a:xfrm>
          <a:prstGeom prst="rect">
            <a:avLst/>
          </a:prstGeom>
          <a:solidFill>
            <a:srgbClr val="86EAE9"/>
          </a:solidFill>
        </p:spPr>
      </p:sp>
      <p:grpSp>
        <p:nvGrpSpPr>
          <p:cNvPr name="Group 9" id="9"/>
          <p:cNvGrpSpPr/>
          <p:nvPr/>
        </p:nvGrpSpPr>
        <p:grpSpPr>
          <a:xfrm rot="0">
            <a:off x="1309198" y="3954548"/>
            <a:ext cx="783092" cy="1539250"/>
            <a:chOff x="0" y="0"/>
            <a:chExt cx="1044123" cy="2052334"/>
          </a:xfrm>
        </p:grpSpPr>
        <p:sp>
          <p:nvSpPr>
            <p:cNvPr name="Freeform 10" id="10"/>
            <p:cNvSpPr/>
            <p:nvPr/>
          </p:nvSpPr>
          <p:spPr>
            <a:xfrm flipH="false" flipV="false" rot="0">
              <a:off x="0" y="0"/>
              <a:ext cx="1044123" cy="2052334"/>
            </a:xfrm>
            <a:custGeom>
              <a:avLst/>
              <a:gdLst/>
              <a:ahLst/>
              <a:cxnLst/>
              <a:rect r="r" b="b" t="t" l="l"/>
              <a:pathLst>
                <a:path h="2052334" w="1044123">
                  <a:moveTo>
                    <a:pt x="0" y="0"/>
                  </a:moveTo>
                  <a:lnTo>
                    <a:pt x="1044123" y="0"/>
                  </a:lnTo>
                  <a:lnTo>
                    <a:pt x="1044123" y="2052334"/>
                  </a:lnTo>
                  <a:lnTo>
                    <a:pt x="0" y="2052334"/>
                  </a:lnTo>
                  <a:lnTo>
                    <a:pt x="0" y="0"/>
                  </a:lnTo>
                  <a:close/>
                </a:path>
              </a:pathLst>
            </a:custGeom>
            <a:blipFill>
              <a:blip r:embed="rId3">
                <a:extLst>
                  <a:ext uri="{96DAC541-7B7A-43D3-8B79-37D633B846F1}">
                    <asvg:svgBlip xmlns:asvg="http://schemas.microsoft.com/office/drawing/2016/SVG/main" r:embed="rId4"/>
                  </a:ext>
                </a:extLst>
              </a:blip>
              <a:stretch>
                <a:fillRect l="-48280" t="0" r="-48280" b="0"/>
              </a:stretch>
            </a:blipFill>
          </p:spPr>
        </p:sp>
        <p:sp>
          <p:nvSpPr>
            <p:cNvPr name="TextBox 11" id="11"/>
            <p:cNvSpPr txBox="true"/>
            <p:nvPr/>
          </p:nvSpPr>
          <p:spPr>
            <a:xfrm rot="0">
              <a:off x="135672" y="618370"/>
              <a:ext cx="772779" cy="767969"/>
            </a:xfrm>
            <a:prstGeom prst="rect">
              <a:avLst/>
            </a:prstGeom>
          </p:spPr>
          <p:txBody>
            <a:bodyPr anchor="t" rtlCol="false" tIns="0" lIns="0" bIns="0" rIns="0">
              <a:spAutoFit/>
            </a:bodyPr>
            <a:lstStyle/>
            <a:p>
              <a:pPr algn="ctr" marL="0" indent="0" lvl="0">
                <a:lnSpc>
                  <a:spcPts val="4716"/>
                </a:lnSpc>
                <a:spcBef>
                  <a:spcPct val="0"/>
                </a:spcBef>
              </a:pPr>
              <a:r>
                <a:rPr lang="en-US" b="true" sz="3600" u="none">
                  <a:solidFill>
                    <a:srgbClr val="86EAE9"/>
                  </a:solidFill>
                  <a:latin typeface="Clear Sans Bold"/>
                  <a:ea typeface="Clear Sans Bold"/>
                  <a:cs typeface="Clear Sans Bold"/>
                  <a:sym typeface="Clear Sans Bold"/>
                </a:rPr>
                <a:t>01</a:t>
              </a:r>
            </a:p>
          </p:txBody>
        </p:sp>
      </p:grpSp>
      <p:sp>
        <p:nvSpPr>
          <p:cNvPr name="AutoShape 12" id="12"/>
          <p:cNvSpPr/>
          <p:nvPr/>
        </p:nvSpPr>
        <p:spPr>
          <a:xfrm rot="0">
            <a:off x="0" y="6367798"/>
            <a:ext cx="6098620" cy="3287249"/>
          </a:xfrm>
          <a:prstGeom prst="rect">
            <a:avLst/>
          </a:prstGeom>
          <a:solidFill>
            <a:srgbClr val="37C9EF"/>
          </a:solidFill>
        </p:spPr>
      </p:sp>
      <p:grpSp>
        <p:nvGrpSpPr>
          <p:cNvPr name="Group 13" id="13"/>
          <p:cNvGrpSpPr/>
          <p:nvPr/>
        </p:nvGrpSpPr>
        <p:grpSpPr>
          <a:xfrm rot="0">
            <a:off x="814884" y="7241797"/>
            <a:ext cx="783092" cy="1539250"/>
            <a:chOff x="0" y="0"/>
            <a:chExt cx="1044123" cy="2052334"/>
          </a:xfrm>
        </p:grpSpPr>
        <p:sp>
          <p:nvSpPr>
            <p:cNvPr name="Freeform 14" id="14"/>
            <p:cNvSpPr/>
            <p:nvPr/>
          </p:nvSpPr>
          <p:spPr>
            <a:xfrm flipH="false" flipV="false" rot="0">
              <a:off x="0" y="0"/>
              <a:ext cx="1044123" cy="2052334"/>
            </a:xfrm>
            <a:custGeom>
              <a:avLst/>
              <a:gdLst/>
              <a:ahLst/>
              <a:cxnLst/>
              <a:rect r="r" b="b" t="t" l="l"/>
              <a:pathLst>
                <a:path h="2052334" w="1044123">
                  <a:moveTo>
                    <a:pt x="0" y="0"/>
                  </a:moveTo>
                  <a:lnTo>
                    <a:pt x="1044123" y="0"/>
                  </a:lnTo>
                  <a:lnTo>
                    <a:pt x="1044123" y="2052334"/>
                  </a:lnTo>
                  <a:lnTo>
                    <a:pt x="0" y="2052334"/>
                  </a:lnTo>
                  <a:lnTo>
                    <a:pt x="0" y="0"/>
                  </a:lnTo>
                  <a:close/>
                </a:path>
              </a:pathLst>
            </a:custGeom>
            <a:blipFill>
              <a:blip r:embed="rId3">
                <a:extLst>
                  <a:ext uri="{96DAC541-7B7A-43D3-8B79-37D633B846F1}">
                    <asvg:svgBlip xmlns:asvg="http://schemas.microsoft.com/office/drawing/2016/SVG/main" r:embed="rId4"/>
                  </a:ext>
                </a:extLst>
              </a:blip>
              <a:stretch>
                <a:fillRect l="-48280" t="0" r="-48280" b="0"/>
              </a:stretch>
            </a:blipFill>
          </p:spPr>
        </p:sp>
        <p:sp>
          <p:nvSpPr>
            <p:cNvPr name="TextBox 15" id="15"/>
            <p:cNvSpPr txBox="true"/>
            <p:nvPr/>
          </p:nvSpPr>
          <p:spPr>
            <a:xfrm rot="0">
              <a:off x="135672" y="618370"/>
              <a:ext cx="772779" cy="767969"/>
            </a:xfrm>
            <a:prstGeom prst="rect">
              <a:avLst/>
            </a:prstGeom>
          </p:spPr>
          <p:txBody>
            <a:bodyPr anchor="t" rtlCol="false" tIns="0" lIns="0" bIns="0" rIns="0">
              <a:spAutoFit/>
            </a:bodyPr>
            <a:lstStyle/>
            <a:p>
              <a:pPr algn="ctr" marL="0" indent="0" lvl="0">
                <a:lnSpc>
                  <a:spcPts val="4716"/>
                </a:lnSpc>
                <a:spcBef>
                  <a:spcPct val="0"/>
                </a:spcBef>
              </a:pPr>
              <a:r>
                <a:rPr lang="en-US" b="true" sz="3600" u="none">
                  <a:solidFill>
                    <a:srgbClr val="37C9EF"/>
                  </a:solidFill>
                  <a:latin typeface="Clear Sans Bold"/>
                  <a:ea typeface="Clear Sans Bold"/>
                  <a:cs typeface="Clear Sans Bold"/>
                  <a:sym typeface="Clear Sans Bold"/>
                </a:rPr>
                <a:t>03</a:t>
              </a:r>
            </a:p>
          </p:txBody>
        </p:sp>
      </p:grpSp>
      <p:sp>
        <p:nvSpPr>
          <p:cNvPr name="AutoShape 16" id="16"/>
          <p:cNvSpPr/>
          <p:nvPr/>
        </p:nvSpPr>
        <p:spPr>
          <a:xfrm rot="0">
            <a:off x="6094690" y="6367798"/>
            <a:ext cx="6098620" cy="3287249"/>
          </a:xfrm>
          <a:prstGeom prst="rect">
            <a:avLst/>
          </a:prstGeom>
          <a:solidFill>
            <a:srgbClr val="2C92D5"/>
          </a:solidFill>
        </p:spPr>
      </p:sp>
      <p:grpSp>
        <p:nvGrpSpPr>
          <p:cNvPr name="Group 17" id="17"/>
          <p:cNvGrpSpPr/>
          <p:nvPr/>
        </p:nvGrpSpPr>
        <p:grpSpPr>
          <a:xfrm rot="0">
            <a:off x="6994590" y="7241797"/>
            <a:ext cx="783092" cy="1539250"/>
            <a:chOff x="0" y="0"/>
            <a:chExt cx="1044123" cy="2052334"/>
          </a:xfrm>
        </p:grpSpPr>
        <p:sp>
          <p:nvSpPr>
            <p:cNvPr name="Freeform 18" id="18"/>
            <p:cNvSpPr/>
            <p:nvPr/>
          </p:nvSpPr>
          <p:spPr>
            <a:xfrm flipH="false" flipV="false" rot="0">
              <a:off x="0" y="0"/>
              <a:ext cx="1044123" cy="2052334"/>
            </a:xfrm>
            <a:custGeom>
              <a:avLst/>
              <a:gdLst/>
              <a:ahLst/>
              <a:cxnLst/>
              <a:rect r="r" b="b" t="t" l="l"/>
              <a:pathLst>
                <a:path h="2052334" w="1044123">
                  <a:moveTo>
                    <a:pt x="0" y="0"/>
                  </a:moveTo>
                  <a:lnTo>
                    <a:pt x="1044123" y="0"/>
                  </a:lnTo>
                  <a:lnTo>
                    <a:pt x="1044123" y="2052334"/>
                  </a:lnTo>
                  <a:lnTo>
                    <a:pt x="0" y="2052334"/>
                  </a:lnTo>
                  <a:lnTo>
                    <a:pt x="0" y="0"/>
                  </a:lnTo>
                  <a:close/>
                </a:path>
              </a:pathLst>
            </a:custGeom>
            <a:blipFill>
              <a:blip r:embed="rId3">
                <a:extLst>
                  <a:ext uri="{96DAC541-7B7A-43D3-8B79-37D633B846F1}">
                    <asvg:svgBlip xmlns:asvg="http://schemas.microsoft.com/office/drawing/2016/SVG/main" r:embed="rId4"/>
                  </a:ext>
                </a:extLst>
              </a:blip>
              <a:stretch>
                <a:fillRect l="-48280" t="0" r="-48280" b="0"/>
              </a:stretch>
            </a:blipFill>
          </p:spPr>
        </p:sp>
        <p:sp>
          <p:nvSpPr>
            <p:cNvPr name="TextBox 19" id="19"/>
            <p:cNvSpPr txBox="true"/>
            <p:nvPr/>
          </p:nvSpPr>
          <p:spPr>
            <a:xfrm rot="0">
              <a:off x="135672" y="618370"/>
              <a:ext cx="772779" cy="767969"/>
            </a:xfrm>
            <a:prstGeom prst="rect">
              <a:avLst/>
            </a:prstGeom>
          </p:spPr>
          <p:txBody>
            <a:bodyPr anchor="t" rtlCol="false" tIns="0" lIns="0" bIns="0" rIns="0">
              <a:spAutoFit/>
            </a:bodyPr>
            <a:lstStyle/>
            <a:p>
              <a:pPr algn="ctr" marL="0" indent="0" lvl="0">
                <a:lnSpc>
                  <a:spcPts val="4716"/>
                </a:lnSpc>
                <a:spcBef>
                  <a:spcPct val="0"/>
                </a:spcBef>
              </a:pPr>
              <a:r>
                <a:rPr lang="en-US" b="true" sz="3600" u="none">
                  <a:solidFill>
                    <a:srgbClr val="2C92D5"/>
                  </a:solidFill>
                  <a:latin typeface="Clear Sans Bold"/>
                  <a:ea typeface="Clear Sans Bold"/>
                  <a:cs typeface="Clear Sans Bold"/>
                  <a:sym typeface="Clear Sans Bold"/>
                </a:rPr>
                <a:t>04</a:t>
              </a:r>
            </a:p>
          </p:txBody>
        </p:sp>
      </p:grpSp>
      <p:grpSp>
        <p:nvGrpSpPr>
          <p:cNvPr name="Group 20" id="20"/>
          <p:cNvGrpSpPr/>
          <p:nvPr/>
        </p:nvGrpSpPr>
        <p:grpSpPr>
          <a:xfrm rot="0">
            <a:off x="13112319" y="7241797"/>
            <a:ext cx="783092" cy="1539250"/>
            <a:chOff x="0" y="0"/>
            <a:chExt cx="1044123" cy="2052334"/>
          </a:xfrm>
        </p:grpSpPr>
        <p:sp>
          <p:nvSpPr>
            <p:cNvPr name="Freeform 21" id="21"/>
            <p:cNvSpPr/>
            <p:nvPr/>
          </p:nvSpPr>
          <p:spPr>
            <a:xfrm flipH="false" flipV="false" rot="0">
              <a:off x="0" y="0"/>
              <a:ext cx="1044123" cy="2052334"/>
            </a:xfrm>
            <a:custGeom>
              <a:avLst/>
              <a:gdLst/>
              <a:ahLst/>
              <a:cxnLst/>
              <a:rect r="r" b="b" t="t" l="l"/>
              <a:pathLst>
                <a:path h="2052334" w="1044123">
                  <a:moveTo>
                    <a:pt x="0" y="0"/>
                  </a:moveTo>
                  <a:lnTo>
                    <a:pt x="1044123" y="0"/>
                  </a:lnTo>
                  <a:lnTo>
                    <a:pt x="1044123" y="2052334"/>
                  </a:lnTo>
                  <a:lnTo>
                    <a:pt x="0" y="2052334"/>
                  </a:lnTo>
                  <a:lnTo>
                    <a:pt x="0" y="0"/>
                  </a:lnTo>
                  <a:close/>
                </a:path>
              </a:pathLst>
            </a:custGeom>
            <a:blipFill>
              <a:blip r:embed="rId3">
                <a:extLst>
                  <a:ext uri="{96DAC541-7B7A-43D3-8B79-37D633B846F1}">
                    <asvg:svgBlip xmlns:asvg="http://schemas.microsoft.com/office/drawing/2016/SVG/main" r:embed="rId4"/>
                  </a:ext>
                </a:extLst>
              </a:blip>
              <a:stretch>
                <a:fillRect l="-48280" t="0" r="-48280" b="0"/>
              </a:stretch>
            </a:blipFill>
          </p:spPr>
        </p:sp>
        <p:sp>
          <p:nvSpPr>
            <p:cNvPr name="TextBox 22" id="22"/>
            <p:cNvSpPr txBox="true"/>
            <p:nvPr/>
          </p:nvSpPr>
          <p:spPr>
            <a:xfrm rot="0">
              <a:off x="135672" y="618370"/>
              <a:ext cx="772779" cy="767969"/>
            </a:xfrm>
            <a:prstGeom prst="rect">
              <a:avLst/>
            </a:prstGeom>
          </p:spPr>
          <p:txBody>
            <a:bodyPr anchor="t" rtlCol="false" tIns="0" lIns="0" bIns="0" rIns="0">
              <a:spAutoFit/>
            </a:bodyPr>
            <a:lstStyle/>
            <a:p>
              <a:pPr algn="ctr" marL="0" indent="0" lvl="0">
                <a:lnSpc>
                  <a:spcPts val="4716"/>
                </a:lnSpc>
                <a:spcBef>
                  <a:spcPct val="0"/>
                </a:spcBef>
              </a:pPr>
              <a:r>
                <a:rPr lang="en-US" b="true" sz="3600" u="none">
                  <a:solidFill>
                    <a:srgbClr val="13538A"/>
                  </a:solidFill>
                  <a:latin typeface="Clear Sans Bold"/>
                  <a:ea typeface="Clear Sans Bold"/>
                  <a:cs typeface="Clear Sans Bold"/>
                  <a:sym typeface="Clear Sans Bold"/>
                </a:rPr>
                <a:t>05</a:t>
              </a:r>
            </a:p>
          </p:txBody>
        </p:sp>
      </p:grpSp>
      <p:grpSp>
        <p:nvGrpSpPr>
          <p:cNvPr name="Group 23" id="23"/>
          <p:cNvGrpSpPr/>
          <p:nvPr/>
        </p:nvGrpSpPr>
        <p:grpSpPr>
          <a:xfrm rot="-8100000">
            <a:off x="8894728" y="4475208"/>
            <a:ext cx="498728" cy="497930"/>
            <a:chOff x="0" y="0"/>
            <a:chExt cx="6350000" cy="6339840"/>
          </a:xfrm>
        </p:grpSpPr>
        <p:sp>
          <p:nvSpPr>
            <p:cNvPr name="Freeform 24" id="2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86EAE9"/>
            </a:solidFill>
          </p:spPr>
        </p:sp>
      </p:grpSp>
      <p:grpSp>
        <p:nvGrpSpPr>
          <p:cNvPr name="Group 25" id="25"/>
          <p:cNvGrpSpPr/>
          <p:nvPr/>
        </p:nvGrpSpPr>
        <p:grpSpPr>
          <a:xfrm rot="-8100000">
            <a:off x="5820918" y="7762457"/>
            <a:ext cx="498728" cy="497930"/>
            <a:chOff x="0" y="0"/>
            <a:chExt cx="6350000" cy="6339840"/>
          </a:xfrm>
        </p:grpSpPr>
        <p:sp>
          <p:nvSpPr>
            <p:cNvPr name="Freeform 26" id="2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37C9EF"/>
            </a:solidFill>
          </p:spPr>
        </p:sp>
      </p:grpSp>
      <p:grpSp>
        <p:nvGrpSpPr>
          <p:cNvPr name="Group 27" id="27"/>
          <p:cNvGrpSpPr/>
          <p:nvPr/>
        </p:nvGrpSpPr>
        <p:grpSpPr>
          <a:xfrm rot="-8100000">
            <a:off x="11915607" y="7762457"/>
            <a:ext cx="498728" cy="497930"/>
            <a:chOff x="0" y="0"/>
            <a:chExt cx="6350000" cy="6339840"/>
          </a:xfrm>
        </p:grpSpPr>
        <p:sp>
          <p:nvSpPr>
            <p:cNvPr name="Freeform 28" id="28"/>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2C92D5"/>
            </a:solidFill>
          </p:spPr>
        </p:sp>
      </p:grpSp>
      <p:grpSp>
        <p:nvGrpSpPr>
          <p:cNvPr name="Group 29" id="29"/>
          <p:cNvGrpSpPr/>
          <p:nvPr/>
        </p:nvGrpSpPr>
        <p:grpSpPr>
          <a:xfrm rot="0">
            <a:off x="2711049" y="4095431"/>
            <a:ext cx="4879540" cy="1257484"/>
            <a:chOff x="0" y="0"/>
            <a:chExt cx="6506053" cy="1676645"/>
          </a:xfrm>
        </p:grpSpPr>
        <p:sp>
          <p:nvSpPr>
            <p:cNvPr name="TextBox 30" id="30"/>
            <p:cNvSpPr txBox="true"/>
            <p:nvPr/>
          </p:nvSpPr>
          <p:spPr>
            <a:xfrm rot="0">
              <a:off x="0" y="731765"/>
              <a:ext cx="6506053" cy="934085"/>
            </a:xfrm>
            <a:prstGeom prst="rect">
              <a:avLst/>
            </a:prstGeom>
          </p:spPr>
          <p:txBody>
            <a:bodyPr anchor="t" rtlCol="false" tIns="0" lIns="0" bIns="0" rIns="0">
              <a:spAutoFit/>
            </a:bodyPr>
            <a:lstStyle/>
            <a:p>
              <a:pPr algn="l">
                <a:lnSpc>
                  <a:spcPts val="2887"/>
                </a:lnSpc>
              </a:pPr>
              <a:r>
                <a:rPr lang="en-US" sz="1925" spc="96">
                  <a:solidFill>
                    <a:srgbClr val="FFFFFF"/>
                  </a:solidFill>
                  <a:latin typeface="Arimo"/>
                  <a:ea typeface="Arimo"/>
                  <a:cs typeface="Arimo"/>
                  <a:sym typeface="Arimo"/>
                </a:rPr>
                <a:t>Xác định vấn đề và</a:t>
              </a:r>
            </a:p>
            <a:p>
              <a:pPr algn="l">
                <a:lnSpc>
                  <a:spcPts val="2887"/>
                </a:lnSpc>
              </a:pPr>
              <a:r>
                <a:rPr lang="en-US" sz="1925" spc="96">
                  <a:solidFill>
                    <a:srgbClr val="FFFFFF"/>
                  </a:solidFill>
                  <a:latin typeface="Arimo"/>
                  <a:ea typeface="Arimo"/>
                  <a:cs typeface="Arimo"/>
                  <a:sym typeface="Arimo"/>
                </a:rPr>
                <a:t>xây dựng câu luận đề.</a:t>
              </a:r>
            </a:p>
          </p:txBody>
        </p:sp>
        <p:sp>
          <p:nvSpPr>
            <p:cNvPr name="TextBox 31" id="31"/>
            <p:cNvSpPr txBox="true"/>
            <p:nvPr/>
          </p:nvSpPr>
          <p:spPr>
            <a:xfrm rot="0">
              <a:off x="0" y="-38100"/>
              <a:ext cx="6506053" cy="557276"/>
            </a:xfrm>
            <a:prstGeom prst="rect">
              <a:avLst/>
            </a:prstGeom>
          </p:spPr>
          <p:txBody>
            <a:bodyPr anchor="t" rtlCol="false" tIns="0" lIns="0" bIns="0" rIns="0">
              <a:spAutoFit/>
            </a:bodyPr>
            <a:lstStyle/>
            <a:p>
              <a:pPr algn="l" marL="0" indent="0" lvl="0">
                <a:lnSpc>
                  <a:spcPts val="3354"/>
                </a:lnSpc>
                <a:spcBef>
                  <a:spcPct val="0"/>
                </a:spcBef>
              </a:pPr>
              <a:r>
                <a:rPr lang="en-US" b="true" sz="2600" spc="101">
                  <a:solidFill>
                    <a:srgbClr val="FFFFFF"/>
                  </a:solidFill>
                  <a:latin typeface="Arimo Bold"/>
                  <a:ea typeface="Arimo Bold"/>
                  <a:cs typeface="Arimo Bold"/>
                  <a:sym typeface="Arimo Bold"/>
                </a:rPr>
                <a:t>ĐẶT </a:t>
              </a:r>
              <a:r>
                <a:rPr lang="en-US" b="true" sz="2600" spc="101" u="none">
                  <a:solidFill>
                    <a:srgbClr val="FFFFFF"/>
                  </a:solidFill>
                  <a:latin typeface="Arimo Bold"/>
                  <a:ea typeface="Arimo Bold"/>
                  <a:cs typeface="Arimo Bold"/>
                  <a:sym typeface="Arimo Bold"/>
                </a:rPr>
                <a:t>VẤN ĐỀ</a:t>
              </a:r>
            </a:p>
          </p:txBody>
        </p:sp>
      </p:grpSp>
      <p:grpSp>
        <p:nvGrpSpPr>
          <p:cNvPr name="Group 32" id="32"/>
          <p:cNvGrpSpPr/>
          <p:nvPr/>
        </p:nvGrpSpPr>
        <p:grpSpPr>
          <a:xfrm rot="0">
            <a:off x="11855049" y="4090669"/>
            <a:ext cx="4879540" cy="1267009"/>
            <a:chOff x="0" y="0"/>
            <a:chExt cx="6506053" cy="1689345"/>
          </a:xfrm>
        </p:grpSpPr>
        <p:sp>
          <p:nvSpPr>
            <p:cNvPr name="TextBox 33" id="33"/>
            <p:cNvSpPr txBox="true"/>
            <p:nvPr/>
          </p:nvSpPr>
          <p:spPr>
            <a:xfrm rot="0">
              <a:off x="0" y="714620"/>
              <a:ext cx="6506053" cy="981075"/>
            </a:xfrm>
            <a:prstGeom prst="rect">
              <a:avLst/>
            </a:prstGeom>
          </p:spPr>
          <p:txBody>
            <a:bodyPr anchor="t" rtlCol="false" tIns="0" lIns="0" bIns="0" rIns="0">
              <a:spAutoFit/>
            </a:bodyPr>
            <a:lstStyle/>
            <a:p>
              <a:pPr algn="l">
                <a:lnSpc>
                  <a:spcPts val="3000"/>
                </a:lnSpc>
              </a:pPr>
              <a:r>
                <a:rPr lang="en-US" sz="2000" spc="100">
                  <a:solidFill>
                    <a:srgbClr val="FFFFFF"/>
                  </a:solidFill>
                  <a:latin typeface="Arimo"/>
                  <a:ea typeface="Arimo"/>
                  <a:cs typeface="Arimo"/>
                  <a:sym typeface="Arimo"/>
                </a:rPr>
                <a:t>Xem xét tài liệu liên quan đến đề tài đề giai quyết vấn đề đặt ra.</a:t>
              </a:r>
            </a:p>
          </p:txBody>
        </p:sp>
        <p:sp>
          <p:nvSpPr>
            <p:cNvPr name="TextBox 34" id="34"/>
            <p:cNvSpPr txBox="true"/>
            <p:nvPr/>
          </p:nvSpPr>
          <p:spPr>
            <a:xfrm rot="0">
              <a:off x="0" y="-38100"/>
              <a:ext cx="6506053" cy="557276"/>
            </a:xfrm>
            <a:prstGeom prst="rect">
              <a:avLst/>
            </a:prstGeom>
          </p:spPr>
          <p:txBody>
            <a:bodyPr anchor="t" rtlCol="false" tIns="0" lIns="0" bIns="0" rIns="0">
              <a:spAutoFit/>
            </a:bodyPr>
            <a:lstStyle/>
            <a:p>
              <a:pPr algn="l" marL="0" indent="0" lvl="0">
                <a:lnSpc>
                  <a:spcPts val="3354"/>
                </a:lnSpc>
                <a:spcBef>
                  <a:spcPct val="0"/>
                </a:spcBef>
              </a:pPr>
              <a:r>
                <a:rPr lang="en-US" b="true" sz="2600" spc="101">
                  <a:solidFill>
                    <a:srgbClr val="FFFFFF"/>
                  </a:solidFill>
                  <a:latin typeface="Arimo Bold"/>
                  <a:ea typeface="Arimo Bold"/>
                  <a:cs typeface="Arimo Bold"/>
                  <a:sym typeface="Arimo Bold"/>
                </a:rPr>
                <a:t>CÁCH GIẢI QUYẾT VẤN ĐỀ</a:t>
              </a:r>
            </a:p>
          </p:txBody>
        </p:sp>
      </p:grpSp>
      <p:grpSp>
        <p:nvGrpSpPr>
          <p:cNvPr name="Group 35" id="35"/>
          <p:cNvGrpSpPr/>
          <p:nvPr/>
        </p:nvGrpSpPr>
        <p:grpSpPr>
          <a:xfrm rot="0">
            <a:off x="2222658" y="7025493"/>
            <a:ext cx="3100253" cy="1971859"/>
            <a:chOff x="0" y="0"/>
            <a:chExt cx="4133670" cy="2629145"/>
          </a:xfrm>
        </p:grpSpPr>
        <p:sp>
          <p:nvSpPr>
            <p:cNvPr name="TextBox 36" id="36"/>
            <p:cNvSpPr txBox="true"/>
            <p:nvPr/>
          </p:nvSpPr>
          <p:spPr>
            <a:xfrm rot="0">
              <a:off x="0" y="1159120"/>
              <a:ext cx="4133670" cy="1489075"/>
            </a:xfrm>
            <a:prstGeom prst="rect">
              <a:avLst/>
            </a:prstGeom>
          </p:spPr>
          <p:txBody>
            <a:bodyPr anchor="t" rtlCol="false" tIns="0" lIns="0" bIns="0" rIns="0">
              <a:spAutoFit/>
            </a:bodyPr>
            <a:lstStyle/>
            <a:p>
              <a:pPr algn="l">
                <a:lnSpc>
                  <a:spcPts val="3000"/>
                </a:lnSpc>
              </a:pPr>
              <a:r>
                <a:rPr lang="en-US" sz="2000" spc="100">
                  <a:solidFill>
                    <a:srgbClr val="FFFFFF"/>
                  </a:solidFill>
                  <a:latin typeface="Arimo"/>
                  <a:ea typeface="Arimo"/>
                  <a:cs typeface="Arimo"/>
                  <a:sym typeface="Arimo"/>
                </a:rPr>
                <a:t>Đưa ra một giả thuyết</a:t>
              </a:r>
            </a:p>
            <a:p>
              <a:pPr algn="l">
                <a:lnSpc>
                  <a:spcPts val="3000"/>
                </a:lnSpc>
              </a:pPr>
              <a:r>
                <a:rPr lang="en-US" sz="2000" spc="100">
                  <a:solidFill>
                    <a:srgbClr val="FFFFFF"/>
                  </a:solidFill>
                  <a:latin typeface="Arimo"/>
                  <a:ea typeface="Arimo"/>
                  <a:cs typeface="Arimo"/>
                  <a:sym typeface="Arimo"/>
                </a:rPr>
                <a:t>dựa trên nghiên cứu</a:t>
              </a:r>
            </a:p>
            <a:p>
              <a:pPr algn="l">
                <a:lnSpc>
                  <a:spcPts val="3000"/>
                </a:lnSpc>
              </a:pPr>
              <a:r>
                <a:rPr lang="en-US" sz="2000" spc="100">
                  <a:solidFill>
                    <a:srgbClr val="FFFFFF"/>
                  </a:solidFill>
                  <a:latin typeface="Arimo"/>
                  <a:ea typeface="Arimo"/>
                  <a:cs typeface="Arimo"/>
                  <a:sym typeface="Arimo"/>
                </a:rPr>
                <a:t>của bạn.</a:t>
              </a:r>
            </a:p>
          </p:txBody>
        </p:sp>
        <p:sp>
          <p:nvSpPr>
            <p:cNvPr name="TextBox 37" id="37"/>
            <p:cNvSpPr txBox="true"/>
            <p:nvPr/>
          </p:nvSpPr>
          <p:spPr>
            <a:xfrm rot="0">
              <a:off x="0" y="18796"/>
              <a:ext cx="4133670" cy="910209"/>
            </a:xfrm>
            <a:prstGeom prst="rect">
              <a:avLst/>
            </a:prstGeom>
          </p:spPr>
          <p:txBody>
            <a:bodyPr anchor="t" rtlCol="false" tIns="0" lIns="0" bIns="0" rIns="0">
              <a:spAutoFit/>
            </a:bodyPr>
            <a:lstStyle/>
            <a:p>
              <a:pPr algn="l" marL="0" indent="0" lvl="0">
                <a:lnSpc>
                  <a:spcPts val="2773"/>
                </a:lnSpc>
                <a:spcBef>
                  <a:spcPct val="0"/>
                </a:spcBef>
              </a:pPr>
              <a:r>
                <a:rPr lang="en-US" b="true" sz="2150" spc="83">
                  <a:solidFill>
                    <a:srgbClr val="FFFFFF"/>
                  </a:solidFill>
                  <a:latin typeface="Arimo Bold"/>
                  <a:ea typeface="Arimo Bold"/>
                  <a:cs typeface="Arimo Bold"/>
                  <a:sym typeface="Arimo Bold"/>
                </a:rPr>
                <a:t>MỤC TIÊU VÀ PHẠM VI NGHIÊN CỨU</a:t>
              </a:r>
            </a:p>
          </p:txBody>
        </p:sp>
      </p:grpSp>
      <p:grpSp>
        <p:nvGrpSpPr>
          <p:cNvPr name="Group 38" id="38"/>
          <p:cNvGrpSpPr/>
          <p:nvPr/>
        </p:nvGrpSpPr>
        <p:grpSpPr>
          <a:xfrm rot="0">
            <a:off x="8317348" y="6987393"/>
            <a:ext cx="3875962" cy="2048059"/>
            <a:chOff x="0" y="0"/>
            <a:chExt cx="5167949" cy="2730745"/>
          </a:xfrm>
        </p:grpSpPr>
        <p:sp>
          <p:nvSpPr>
            <p:cNvPr name="TextBox 39" id="39"/>
            <p:cNvSpPr txBox="true"/>
            <p:nvPr/>
          </p:nvSpPr>
          <p:spPr>
            <a:xfrm rot="0">
              <a:off x="0" y="1539485"/>
              <a:ext cx="5167949" cy="922020"/>
            </a:xfrm>
            <a:prstGeom prst="rect">
              <a:avLst/>
            </a:prstGeom>
          </p:spPr>
          <p:txBody>
            <a:bodyPr anchor="t" rtlCol="false" tIns="0" lIns="0" bIns="0" rIns="0">
              <a:spAutoFit/>
            </a:bodyPr>
            <a:lstStyle/>
            <a:p>
              <a:pPr algn="l">
                <a:lnSpc>
                  <a:spcPts val="2775"/>
                </a:lnSpc>
              </a:pPr>
              <a:r>
                <a:rPr lang="en-US" sz="1850" spc="92">
                  <a:solidFill>
                    <a:srgbClr val="FFFFFF"/>
                  </a:solidFill>
                  <a:latin typeface="Arimo"/>
                  <a:ea typeface="Arimo"/>
                  <a:cs typeface="Arimo"/>
                  <a:sym typeface="Arimo"/>
                </a:rPr>
                <a:t>Đề xuất và triển khai các mô hình cách thức hoạt động.</a:t>
              </a:r>
            </a:p>
          </p:txBody>
        </p:sp>
        <p:sp>
          <p:nvSpPr>
            <p:cNvPr name="TextBox 40" id="40"/>
            <p:cNvSpPr txBox="true"/>
            <p:nvPr/>
          </p:nvSpPr>
          <p:spPr>
            <a:xfrm rot="0">
              <a:off x="0" y="-38100"/>
              <a:ext cx="5167949" cy="1116076"/>
            </a:xfrm>
            <a:prstGeom prst="rect">
              <a:avLst/>
            </a:prstGeom>
          </p:spPr>
          <p:txBody>
            <a:bodyPr anchor="t" rtlCol="false" tIns="0" lIns="0" bIns="0" rIns="0">
              <a:spAutoFit/>
            </a:bodyPr>
            <a:lstStyle/>
            <a:p>
              <a:pPr algn="l" marL="0" indent="0" lvl="0">
                <a:lnSpc>
                  <a:spcPts val="3354"/>
                </a:lnSpc>
                <a:spcBef>
                  <a:spcPct val="0"/>
                </a:spcBef>
              </a:pPr>
              <a:r>
                <a:rPr lang="en-US" b="true" sz="2600" spc="101">
                  <a:solidFill>
                    <a:srgbClr val="FFFFFF"/>
                  </a:solidFill>
                  <a:latin typeface="Arimo Bold"/>
                  <a:ea typeface="Arimo Bold"/>
                  <a:cs typeface="Arimo Bold"/>
                  <a:sym typeface="Arimo Bold"/>
                </a:rPr>
                <a:t>ĐỀ XUẤT VÀ TRIỂN KHAI HỆ THỐNG</a:t>
              </a:r>
            </a:p>
          </p:txBody>
        </p:sp>
      </p:grpSp>
      <p:grpSp>
        <p:nvGrpSpPr>
          <p:cNvPr name="Group 41" id="41"/>
          <p:cNvGrpSpPr/>
          <p:nvPr/>
        </p:nvGrpSpPr>
        <p:grpSpPr>
          <a:xfrm rot="0">
            <a:off x="14412038" y="7173131"/>
            <a:ext cx="3777455" cy="1676584"/>
            <a:chOff x="0" y="0"/>
            <a:chExt cx="5036607" cy="2235445"/>
          </a:xfrm>
        </p:grpSpPr>
        <p:sp>
          <p:nvSpPr>
            <p:cNvPr name="TextBox 42" id="42"/>
            <p:cNvSpPr txBox="true"/>
            <p:nvPr/>
          </p:nvSpPr>
          <p:spPr>
            <a:xfrm rot="0">
              <a:off x="0" y="1267070"/>
              <a:ext cx="5036607" cy="981075"/>
            </a:xfrm>
            <a:prstGeom prst="rect">
              <a:avLst/>
            </a:prstGeom>
          </p:spPr>
          <p:txBody>
            <a:bodyPr anchor="t" rtlCol="false" tIns="0" lIns="0" bIns="0" rIns="0">
              <a:spAutoFit/>
            </a:bodyPr>
            <a:lstStyle/>
            <a:p>
              <a:pPr algn="l">
                <a:lnSpc>
                  <a:spcPts val="3000"/>
                </a:lnSpc>
              </a:pPr>
              <a:r>
                <a:rPr lang="en-US" sz="2000" spc="100">
                  <a:solidFill>
                    <a:srgbClr val="FFFFFF"/>
                  </a:solidFill>
                  <a:latin typeface="Arimo"/>
                  <a:ea typeface="Arimo"/>
                  <a:cs typeface="Arimo"/>
                  <a:sym typeface="Arimo"/>
                </a:rPr>
                <a:t>Diễn giải kết quả và</a:t>
              </a:r>
            </a:p>
            <a:p>
              <a:pPr algn="l">
                <a:lnSpc>
                  <a:spcPts val="3000"/>
                </a:lnSpc>
              </a:pPr>
              <a:r>
                <a:rPr lang="en-US" sz="2000" spc="100">
                  <a:solidFill>
                    <a:srgbClr val="FFFFFF"/>
                  </a:solidFill>
                  <a:latin typeface="Arimo"/>
                  <a:ea typeface="Arimo"/>
                  <a:cs typeface="Arimo"/>
                  <a:sym typeface="Arimo"/>
                </a:rPr>
                <a:t>hướng phát triển của đề tài.</a:t>
              </a:r>
            </a:p>
          </p:txBody>
        </p:sp>
        <p:sp>
          <p:nvSpPr>
            <p:cNvPr name="TextBox 43" id="43"/>
            <p:cNvSpPr txBox="true"/>
            <p:nvPr/>
          </p:nvSpPr>
          <p:spPr>
            <a:xfrm rot="0">
              <a:off x="0" y="-38100"/>
              <a:ext cx="5036607" cy="1116076"/>
            </a:xfrm>
            <a:prstGeom prst="rect">
              <a:avLst/>
            </a:prstGeom>
          </p:spPr>
          <p:txBody>
            <a:bodyPr anchor="t" rtlCol="false" tIns="0" lIns="0" bIns="0" rIns="0">
              <a:spAutoFit/>
            </a:bodyPr>
            <a:lstStyle/>
            <a:p>
              <a:pPr algn="l" marL="0" indent="0" lvl="0">
                <a:lnSpc>
                  <a:spcPts val="3354"/>
                </a:lnSpc>
                <a:spcBef>
                  <a:spcPct val="0"/>
                </a:spcBef>
              </a:pPr>
              <a:r>
                <a:rPr lang="en-US" b="true" sz="2600" spc="101">
                  <a:solidFill>
                    <a:srgbClr val="FFFFFF"/>
                  </a:solidFill>
                  <a:latin typeface="Arimo Bold"/>
                  <a:ea typeface="Arimo Bold"/>
                  <a:cs typeface="Arimo Bold"/>
                  <a:sym typeface="Arimo Bold"/>
                </a:rPr>
                <a:t>KẾT QUẢ VÀ HƯỚNG PHÁT TRIỂN</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28236" y="5642865"/>
            <a:ext cx="7460770" cy="746077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2"/>
              <a:stretch>
                <a:fillRect l="0" t="0" r="0" b="0"/>
              </a:stretch>
            </a:blipFill>
            <a:ln w="190500" cap="sq">
              <a:solidFill>
                <a:srgbClr val="123586"/>
              </a:solidFill>
              <a:prstDash val="solid"/>
              <a:miter/>
            </a:ln>
          </p:spPr>
        </p:sp>
      </p:grpSp>
      <p:sp>
        <p:nvSpPr>
          <p:cNvPr name="Freeform 4" id="4"/>
          <p:cNvSpPr/>
          <p:nvPr/>
        </p:nvSpPr>
        <p:spPr>
          <a:xfrm flipH="false" flipV="true" rot="0">
            <a:off x="-5589639" y="-2192252"/>
            <a:ext cx="10192919" cy="9619567"/>
          </a:xfrm>
          <a:custGeom>
            <a:avLst/>
            <a:gdLst/>
            <a:ahLst/>
            <a:cxnLst/>
            <a:rect r="r" b="b" t="t" l="l"/>
            <a:pathLst>
              <a:path h="9619567" w="10192919">
                <a:moveTo>
                  <a:pt x="0" y="9619567"/>
                </a:moveTo>
                <a:lnTo>
                  <a:pt x="10192919" y="9619567"/>
                </a:lnTo>
                <a:lnTo>
                  <a:pt x="10192919" y="0"/>
                </a:lnTo>
                <a:lnTo>
                  <a:pt x="0" y="0"/>
                </a:lnTo>
                <a:lnTo>
                  <a:pt x="0" y="9619567"/>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true" flipV="false" rot="0">
            <a:off x="13684720" y="2859685"/>
            <a:ext cx="10192919" cy="9619567"/>
          </a:xfrm>
          <a:custGeom>
            <a:avLst/>
            <a:gdLst/>
            <a:ahLst/>
            <a:cxnLst/>
            <a:rect r="r" b="b" t="t" l="l"/>
            <a:pathLst>
              <a:path h="9619567" w="10192919">
                <a:moveTo>
                  <a:pt x="10192919" y="0"/>
                </a:moveTo>
                <a:lnTo>
                  <a:pt x="0" y="0"/>
                </a:lnTo>
                <a:lnTo>
                  <a:pt x="0" y="9619567"/>
                </a:lnTo>
                <a:lnTo>
                  <a:pt x="10192919" y="9619567"/>
                </a:lnTo>
                <a:lnTo>
                  <a:pt x="10192919"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6" id="6"/>
          <p:cNvGrpSpPr/>
          <p:nvPr/>
        </p:nvGrpSpPr>
        <p:grpSpPr>
          <a:xfrm rot="0">
            <a:off x="13432907" y="-2355370"/>
            <a:ext cx="7460770" cy="746077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5"/>
              <a:stretch>
                <a:fillRect l="-17101" t="0" r="-16231" b="0"/>
              </a:stretch>
            </a:blipFill>
            <a:ln w="190500" cap="sq">
              <a:solidFill>
                <a:srgbClr val="123586"/>
              </a:solidFill>
              <a:prstDash val="solid"/>
              <a:miter/>
            </a:ln>
          </p:spPr>
        </p:sp>
      </p:grpSp>
      <p:sp>
        <p:nvSpPr>
          <p:cNvPr name="TextBox 8" id="8"/>
          <p:cNvSpPr txBox="true"/>
          <p:nvPr/>
        </p:nvSpPr>
        <p:spPr>
          <a:xfrm rot="0">
            <a:off x="3458670" y="4704304"/>
            <a:ext cx="10951440" cy="1390029"/>
          </a:xfrm>
          <a:prstGeom prst="rect">
            <a:avLst/>
          </a:prstGeom>
        </p:spPr>
        <p:txBody>
          <a:bodyPr anchor="t" rtlCol="false" tIns="0" lIns="0" bIns="0" rIns="0">
            <a:spAutoFit/>
          </a:bodyPr>
          <a:lstStyle/>
          <a:p>
            <a:pPr algn="ctr">
              <a:lnSpc>
                <a:spcPts val="10840"/>
              </a:lnSpc>
            </a:pPr>
            <a:r>
              <a:rPr lang="en-US" sz="9033" b="true">
                <a:solidFill>
                  <a:srgbClr val="123586"/>
                </a:solidFill>
                <a:latin typeface="Eastman Grotesque Bold"/>
                <a:ea typeface="Eastman Grotesque Bold"/>
                <a:cs typeface="Eastman Grotesque Bold"/>
                <a:sym typeface="Eastman Grotesque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0326489" y="0"/>
            <a:ext cx="12699959" cy="12812064"/>
          </a:xfrm>
          <a:custGeom>
            <a:avLst/>
            <a:gdLst/>
            <a:ahLst/>
            <a:cxnLst/>
            <a:rect r="r" b="b" t="t" l="l"/>
            <a:pathLst>
              <a:path h="12812064" w="12699959">
                <a:moveTo>
                  <a:pt x="12699959" y="12812064"/>
                </a:moveTo>
                <a:lnTo>
                  <a:pt x="0" y="12812064"/>
                </a:lnTo>
                <a:lnTo>
                  <a:pt x="0" y="0"/>
                </a:lnTo>
                <a:lnTo>
                  <a:pt x="12699959" y="0"/>
                </a:lnTo>
                <a:lnTo>
                  <a:pt x="12699959" y="12812064"/>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10617067" y="2813253"/>
            <a:ext cx="6007932" cy="6007932"/>
            <a:chOff x="0" y="0"/>
            <a:chExt cx="8010576" cy="8010576"/>
          </a:xfrm>
        </p:grpSpPr>
        <p:grpSp>
          <p:nvGrpSpPr>
            <p:cNvPr name="Group 4" id="4"/>
            <p:cNvGrpSpPr/>
            <p:nvPr/>
          </p:nvGrpSpPr>
          <p:grpSpPr>
            <a:xfrm rot="0">
              <a:off x="0" y="0"/>
              <a:ext cx="8010576" cy="801057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17DED"/>
              </a:solidFill>
            </p:spPr>
          </p:sp>
          <p:sp>
            <p:nvSpPr>
              <p:cNvPr name="TextBox 6" id="6"/>
              <p:cNvSpPr txBox="true"/>
              <p:nvPr/>
            </p:nvSpPr>
            <p:spPr>
              <a:xfrm>
                <a:off x="139700" y="101600"/>
                <a:ext cx="533400" cy="571500"/>
              </a:xfrm>
              <a:prstGeom prst="rect">
                <a:avLst/>
              </a:prstGeom>
            </p:spPr>
            <p:txBody>
              <a:bodyPr anchor="ctr" rtlCol="false" tIns="50800" lIns="50800" bIns="50800" rIns="50800"/>
              <a:lstStyle/>
              <a:p>
                <a:pPr algn="ctr">
                  <a:lnSpc>
                    <a:spcPts val="2939"/>
                  </a:lnSpc>
                </a:pPr>
              </a:p>
            </p:txBody>
          </p:sp>
        </p:grpSp>
        <p:grpSp>
          <p:nvGrpSpPr>
            <p:cNvPr name="Group 7" id="7"/>
            <p:cNvGrpSpPr/>
            <p:nvPr/>
          </p:nvGrpSpPr>
          <p:grpSpPr>
            <a:xfrm rot="0">
              <a:off x="510712" y="510712"/>
              <a:ext cx="6989152" cy="698915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4"/>
                <a:stretch>
                  <a:fillRect l="0" t="0" r="0" b="0"/>
                </a:stretch>
              </a:blipFill>
            </p:spPr>
          </p:sp>
        </p:grpSp>
      </p:grpSp>
      <p:sp>
        <p:nvSpPr>
          <p:cNvPr name="Freeform 9" id="9"/>
          <p:cNvSpPr/>
          <p:nvPr/>
        </p:nvSpPr>
        <p:spPr>
          <a:xfrm flipH="false" flipV="false" rot="-5400000">
            <a:off x="14234207" y="8957285"/>
            <a:ext cx="1050785" cy="2277134"/>
          </a:xfrm>
          <a:custGeom>
            <a:avLst/>
            <a:gdLst/>
            <a:ahLst/>
            <a:cxnLst/>
            <a:rect r="r" b="b" t="t" l="l"/>
            <a:pathLst>
              <a:path h="2277134" w="1050785">
                <a:moveTo>
                  <a:pt x="0" y="0"/>
                </a:moveTo>
                <a:lnTo>
                  <a:pt x="1050786" y="0"/>
                </a:lnTo>
                <a:lnTo>
                  <a:pt x="1050786" y="2277134"/>
                </a:lnTo>
                <a:lnTo>
                  <a:pt x="0" y="2277134"/>
                </a:lnTo>
                <a:lnTo>
                  <a:pt x="0" y="0"/>
                </a:lnTo>
                <a:close/>
              </a:path>
            </a:pathLst>
          </a:custGeom>
          <a:blipFill>
            <a:blip r:embed="rId5">
              <a:extLst>
                <a:ext uri="{96DAC541-7B7A-43D3-8B79-37D633B846F1}">
                  <asvg:svgBlip xmlns:asvg="http://schemas.microsoft.com/office/drawing/2016/SVG/main" r:embed="rId6"/>
                </a:ext>
              </a:extLst>
            </a:blip>
            <a:stretch>
              <a:fillRect l="0" t="-24495" r="-368184" b="0"/>
            </a:stretch>
          </a:blipFill>
        </p:spPr>
      </p:sp>
      <p:sp>
        <p:nvSpPr>
          <p:cNvPr name="TextBox 10" id="10"/>
          <p:cNvSpPr txBox="true"/>
          <p:nvPr/>
        </p:nvSpPr>
        <p:spPr>
          <a:xfrm rot="0">
            <a:off x="1256363" y="1579901"/>
            <a:ext cx="8500539" cy="1162050"/>
          </a:xfrm>
          <a:prstGeom prst="rect">
            <a:avLst/>
          </a:prstGeom>
        </p:spPr>
        <p:txBody>
          <a:bodyPr anchor="t" rtlCol="false" tIns="0" lIns="0" bIns="0" rIns="0">
            <a:spAutoFit/>
          </a:bodyPr>
          <a:lstStyle/>
          <a:p>
            <a:pPr algn="ctr">
              <a:lnSpc>
                <a:spcPts val="9125"/>
              </a:lnSpc>
            </a:pPr>
            <a:r>
              <a:rPr lang="en-US" sz="7604" b="true">
                <a:solidFill>
                  <a:srgbClr val="123586"/>
                </a:solidFill>
                <a:latin typeface="Eastman Grotesque Bold"/>
                <a:ea typeface="Eastman Grotesque Bold"/>
                <a:cs typeface="Eastman Grotesque Bold"/>
                <a:sym typeface="Eastman Grotesque Bold"/>
              </a:rPr>
              <a:t>Giới Thiệu</a:t>
            </a:r>
          </a:p>
        </p:txBody>
      </p:sp>
      <p:sp>
        <p:nvSpPr>
          <p:cNvPr name="TextBox 11" id="11"/>
          <p:cNvSpPr txBox="true"/>
          <p:nvPr/>
        </p:nvSpPr>
        <p:spPr>
          <a:xfrm rot="0">
            <a:off x="1256363" y="3722835"/>
            <a:ext cx="8500539" cy="2238375"/>
          </a:xfrm>
          <a:prstGeom prst="rect">
            <a:avLst/>
          </a:prstGeom>
        </p:spPr>
        <p:txBody>
          <a:bodyPr anchor="t" rtlCol="false" tIns="0" lIns="0" bIns="0" rIns="0">
            <a:spAutoFit/>
          </a:bodyPr>
          <a:lstStyle/>
          <a:p>
            <a:pPr algn="just">
              <a:lnSpc>
                <a:spcPts val="2997"/>
              </a:lnSpc>
            </a:pPr>
            <a:r>
              <a:rPr lang="en-US" sz="2498">
                <a:solidFill>
                  <a:srgbClr val="000000"/>
                </a:solidFill>
                <a:latin typeface="Public Sans"/>
                <a:ea typeface="Public Sans"/>
                <a:cs typeface="Public Sans"/>
                <a:sym typeface="Public Sans"/>
              </a:rPr>
              <a:t>Hệ thống giám sát sức khỏe bệnh nhân là một giải pháp quan trọng trong y tế hiện đại, cho phép theo dõi liên tục các chỉ số sinh tồn như nhịp tim, nồng độ oxy trong máu, nhiệt độ cơ thể, điện tâm đồ (ECG) và vị trí của bệnh nhân. Nhờ đó, các tình trạng bất thường có thể được phát hiện sớm và xử lý kịp thời.</a:t>
            </a:r>
          </a:p>
        </p:txBody>
      </p:sp>
      <p:sp>
        <p:nvSpPr>
          <p:cNvPr name="TextBox 12" id="12"/>
          <p:cNvSpPr txBox="true"/>
          <p:nvPr/>
        </p:nvSpPr>
        <p:spPr>
          <a:xfrm rot="0">
            <a:off x="1256363" y="6396507"/>
            <a:ext cx="8500539" cy="1866900"/>
          </a:xfrm>
          <a:prstGeom prst="rect">
            <a:avLst/>
          </a:prstGeom>
        </p:spPr>
        <p:txBody>
          <a:bodyPr anchor="t" rtlCol="false" tIns="0" lIns="0" bIns="0" rIns="0">
            <a:spAutoFit/>
          </a:bodyPr>
          <a:lstStyle/>
          <a:p>
            <a:pPr algn="just">
              <a:lnSpc>
                <a:spcPts val="2997"/>
              </a:lnSpc>
            </a:pPr>
            <a:r>
              <a:rPr lang="en-US" sz="2498">
                <a:solidFill>
                  <a:srgbClr val="000000"/>
                </a:solidFill>
                <a:latin typeface="Public Sans"/>
                <a:ea typeface="Public Sans"/>
                <a:cs typeface="Public Sans"/>
                <a:sym typeface="Public Sans"/>
              </a:rPr>
              <a:t>Các thiết bị IoT đóng vai trò trung tâm trong hệ thống, giúp thu thập và truyền dữ liệu theo thời gian thực đến đội ngũ y tế. Điều này không chỉ hỗ trợ việc đưa ra quyết định nhanh chóng mà còn nâng cao hiệu quả chăm sóc bệnh nhân và giảm thiểu rủi ro trong cấp cứu.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83991" y="1127224"/>
            <a:ext cx="14920020" cy="1757362"/>
          </a:xfrm>
          <a:prstGeom prst="rect">
            <a:avLst/>
          </a:prstGeom>
        </p:spPr>
        <p:txBody>
          <a:bodyPr anchor="t" rtlCol="false" tIns="0" lIns="0" bIns="0" rIns="0">
            <a:spAutoFit/>
          </a:bodyPr>
          <a:lstStyle/>
          <a:p>
            <a:pPr algn="ctr">
              <a:lnSpc>
                <a:spcPts val="6937"/>
              </a:lnSpc>
            </a:pPr>
            <a:r>
              <a:rPr lang="en-US" b="true" sz="5562">
                <a:solidFill>
                  <a:srgbClr val="123586"/>
                </a:solidFill>
                <a:latin typeface="Eastman Grotesque Bold"/>
                <a:ea typeface="Eastman Grotesque Bold"/>
                <a:cs typeface="Eastman Grotesque Bold"/>
                <a:sym typeface="Eastman Grotesque Bold"/>
              </a:rPr>
              <a:t>TẠI SAO GIÁM SÁT SỨC KHỎE BỆNH NHÂN LẠI CẦN THIẾT?</a:t>
            </a:r>
          </a:p>
        </p:txBody>
      </p:sp>
      <p:sp>
        <p:nvSpPr>
          <p:cNvPr name="TextBox 3" id="3"/>
          <p:cNvSpPr txBox="true"/>
          <p:nvPr/>
        </p:nvSpPr>
        <p:spPr>
          <a:xfrm rot="0">
            <a:off x="859031" y="3299638"/>
            <a:ext cx="16303526" cy="974271"/>
          </a:xfrm>
          <a:prstGeom prst="rect">
            <a:avLst/>
          </a:prstGeom>
        </p:spPr>
        <p:txBody>
          <a:bodyPr anchor="t" rtlCol="false" tIns="0" lIns="0" bIns="0" rIns="0">
            <a:spAutoFit/>
          </a:bodyPr>
          <a:lstStyle/>
          <a:p>
            <a:pPr algn="ctr">
              <a:lnSpc>
                <a:spcPts val="3908"/>
              </a:lnSpc>
            </a:pPr>
            <a:r>
              <a:rPr lang="en-US" sz="2400">
                <a:solidFill>
                  <a:srgbClr val="2C3249"/>
                </a:solidFill>
                <a:latin typeface="Public Sans"/>
                <a:ea typeface="Public Sans"/>
                <a:cs typeface="Public Sans"/>
                <a:sym typeface="Public Sans"/>
              </a:rPr>
              <a:t>Hệ thống giám sát sức khỏe bệnh nhân đã trở thành yếu tố không thể thiếu trong chăm sóc y tế hiện đại, mang lại nhiều lợi ích thiết thực.</a:t>
            </a:r>
          </a:p>
        </p:txBody>
      </p:sp>
      <p:grpSp>
        <p:nvGrpSpPr>
          <p:cNvPr name="Group 4" id="4"/>
          <p:cNvGrpSpPr/>
          <p:nvPr/>
        </p:nvGrpSpPr>
        <p:grpSpPr>
          <a:xfrm rot="0">
            <a:off x="990005" y="5085607"/>
            <a:ext cx="647402" cy="647402"/>
            <a:chOff x="0" y="0"/>
            <a:chExt cx="863203" cy="863203"/>
          </a:xfrm>
        </p:grpSpPr>
        <p:sp>
          <p:nvSpPr>
            <p:cNvPr name="Freeform 5" id="5"/>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123586"/>
            </a:solidFill>
          </p:spPr>
        </p:sp>
        <p:sp>
          <p:nvSpPr>
            <p:cNvPr name="Freeform 6" id="6"/>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5C897F"/>
            </a:solidFill>
          </p:spPr>
        </p:sp>
      </p:grpSp>
      <p:grpSp>
        <p:nvGrpSpPr>
          <p:cNvPr name="Group 7" id="7"/>
          <p:cNvGrpSpPr>
            <a:grpSpLocks noChangeAspect="true"/>
          </p:cNvGrpSpPr>
          <p:nvPr/>
        </p:nvGrpSpPr>
        <p:grpSpPr>
          <a:xfrm rot="0">
            <a:off x="1101105" y="5143502"/>
            <a:ext cx="425202" cy="531614"/>
            <a:chOff x="0" y="0"/>
            <a:chExt cx="566937" cy="708818"/>
          </a:xfrm>
        </p:grpSpPr>
        <p:sp>
          <p:nvSpPr>
            <p:cNvPr name="Freeform 8" id="8" descr="preencoded.png"/>
            <p:cNvSpPr/>
            <p:nvPr/>
          </p:nvSpPr>
          <p:spPr>
            <a:xfrm flipH="false" flipV="false" rot="0">
              <a:off x="0" y="0"/>
              <a:ext cx="566928" cy="708787"/>
            </a:xfrm>
            <a:custGeom>
              <a:avLst/>
              <a:gdLst/>
              <a:ahLst/>
              <a:cxnLst/>
              <a:rect r="r" b="b" t="t" l="l"/>
              <a:pathLst>
                <a:path h="708787" w="566928">
                  <a:moveTo>
                    <a:pt x="0" y="0"/>
                  </a:moveTo>
                  <a:lnTo>
                    <a:pt x="566928" y="0"/>
                  </a:lnTo>
                  <a:lnTo>
                    <a:pt x="566928" y="708787"/>
                  </a:lnTo>
                  <a:lnTo>
                    <a:pt x="0" y="708787"/>
                  </a:lnTo>
                  <a:lnTo>
                    <a:pt x="0" y="0"/>
                  </a:lnTo>
                  <a:close/>
                </a:path>
              </a:pathLst>
            </a:custGeom>
            <a:blipFill>
              <a:blip r:embed="rId2"/>
              <a:stretch>
                <a:fillRect l="-233" t="0" r="-235" b="-4"/>
              </a:stretch>
            </a:blipFill>
          </p:spPr>
        </p:sp>
      </p:grpSp>
      <p:sp>
        <p:nvSpPr>
          <p:cNvPr name="TextBox 9" id="9"/>
          <p:cNvSpPr txBox="true"/>
          <p:nvPr/>
        </p:nvSpPr>
        <p:spPr>
          <a:xfrm rot="0">
            <a:off x="1875234" y="5066557"/>
            <a:ext cx="3895874" cy="430212"/>
          </a:xfrm>
          <a:prstGeom prst="rect">
            <a:avLst/>
          </a:prstGeom>
        </p:spPr>
        <p:txBody>
          <a:bodyPr anchor="t" rtlCol="false" tIns="0" lIns="0" bIns="0" rIns="0">
            <a:spAutoFit/>
          </a:bodyPr>
          <a:lstStyle/>
          <a:p>
            <a:pPr algn="l">
              <a:lnSpc>
                <a:spcPts val="3437"/>
              </a:lnSpc>
            </a:pPr>
            <a:r>
              <a:rPr lang="en-US" b="true" sz="2750">
                <a:solidFill>
                  <a:srgbClr val="123586"/>
                </a:solidFill>
                <a:latin typeface="Public Sans Bold"/>
                <a:ea typeface="Public Sans Bold"/>
                <a:cs typeface="Public Sans Bold"/>
                <a:sym typeface="Public Sans Bold"/>
              </a:rPr>
              <a:t>GIẢM TẢI BỆNH VIỆN</a:t>
            </a:r>
          </a:p>
        </p:txBody>
      </p:sp>
      <p:sp>
        <p:nvSpPr>
          <p:cNvPr name="TextBox 10" id="10"/>
          <p:cNvSpPr txBox="true"/>
          <p:nvPr/>
        </p:nvSpPr>
        <p:spPr>
          <a:xfrm rot="0">
            <a:off x="1875234" y="5593856"/>
            <a:ext cx="4276874" cy="1776413"/>
          </a:xfrm>
          <a:prstGeom prst="rect">
            <a:avLst/>
          </a:prstGeom>
        </p:spPr>
        <p:txBody>
          <a:bodyPr anchor="t" rtlCol="false" tIns="0" lIns="0" bIns="0" rIns="0">
            <a:spAutoFit/>
          </a:bodyPr>
          <a:lstStyle/>
          <a:p>
            <a:pPr algn="l">
              <a:lnSpc>
                <a:spcPts val="3562"/>
              </a:lnSpc>
            </a:pPr>
            <a:r>
              <a:rPr lang="en-US" sz="2187">
                <a:solidFill>
                  <a:srgbClr val="2C3249"/>
                </a:solidFill>
                <a:latin typeface="Public Sans"/>
                <a:ea typeface="Public Sans"/>
                <a:cs typeface="Public Sans"/>
                <a:sym typeface="Public Sans"/>
              </a:rPr>
              <a:t>Đại dịch COVID-19 thúc đẩy nhu cầu theo dõi bệnh nhân từ xa, giảm tải áp lực cho bệnh viện và nguy cơ lây nhiễm chéo.</a:t>
            </a:r>
          </a:p>
        </p:txBody>
      </p:sp>
      <p:grpSp>
        <p:nvGrpSpPr>
          <p:cNvPr name="Group 11" id="11"/>
          <p:cNvGrpSpPr/>
          <p:nvPr/>
        </p:nvGrpSpPr>
        <p:grpSpPr>
          <a:xfrm rot="0">
            <a:off x="6542632" y="5143500"/>
            <a:ext cx="647403" cy="647402"/>
            <a:chOff x="0" y="0"/>
            <a:chExt cx="863203" cy="863203"/>
          </a:xfrm>
        </p:grpSpPr>
        <p:sp>
          <p:nvSpPr>
            <p:cNvPr name="Freeform 12" id="12"/>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123586"/>
            </a:solidFill>
          </p:spPr>
        </p:sp>
        <p:sp>
          <p:nvSpPr>
            <p:cNvPr name="Freeform 13" id="13"/>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5C897F"/>
            </a:solidFill>
          </p:spPr>
        </p:sp>
      </p:grpSp>
      <p:grpSp>
        <p:nvGrpSpPr>
          <p:cNvPr name="Group 14" id="14"/>
          <p:cNvGrpSpPr>
            <a:grpSpLocks noChangeAspect="true"/>
          </p:cNvGrpSpPr>
          <p:nvPr/>
        </p:nvGrpSpPr>
        <p:grpSpPr>
          <a:xfrm rot="0">
            <a:off x="6653732" y="5201395"/>
            <a:ext cx="425203" cy="531614"/>
            <a:chOff x="0" y="0"/>
            <a:chExt cx="566937" cy="708818"/>
          </a:xfrm>
        </p:grpSpPr>
        <p:sp>
          <p:nvSpPr>
            <p:cNvPr name="Freeform 15" id="15" descr="preencoded.png"/>
            <p:cNvSpPr/>
            <p:nvPr/>
          </p:nvSpPr>
          <p:spPr>
            <a:xfrm flipH="false" flipV="false" rot="0">
              <a:off x="0" y="0"/>
              <a:ext cx="566928" cy="708787"/>
            </a:xfrm>
            <a:custGeom>
              <a:avLst/>
              <a:gdLst/>
              <a:ahLst/>
              <a:cxnLst/>
              <a:rect r="r" b="b" t="t" l="l"/>
              <a:pathLst>
                <a:path h="708787" w="566928">
                  <a:moveTo>
                    <a:pt x="0" y="0"/>
                  </a:moveTo>
                  <a:lnTo>
                    <a:pt x="566928" y="0"/>
                  </a:lnTo>
                  <a:lnTo>
                    <a:pt x="566928" y="708787"/>
                  </a:lnTo>
                  <a:lnTo>
                    <a:pt x="0" y="708787"/>
                  </a:lnTo>
                  <a:lnTo>
                    <a:pt x="0" y="0"/>
                  </a:lnTo>
                  <a:close/>
                </a:path>
              </a:pathLst>
            </a:custGeom>
            <a:blipFill>
              <a:blip r:embed="rId3"/>
              <a:stretch>
                <a:fillRect l="-233" t="0" r="-235" b="-4"/>
              </a:stretch>
            </a:blipFill>
          </p:spPr>
        </p:sp>
      </p:grpSp>
      <p:sp>
        <p:nvSpPr>
          <p:cNvPr name="TextBox 16" id="16"/>
          <p:cNvSpPr txBox="true"/>
          <p:nvPr/>
        </p:nvSpPr>
        <p:spPr>
          <a:xfrm rot="0">
            <a:off x="7466260" y="5124450"/>
            <a:ext cx="3835152" cy="858838"/>
          </a:xfrm>
          <a:prstGeom prst="rect">
            <a:avLst/>
          </a:prstGeom>
        </p:spPr>
        <p:txBody>
          <a:bodyPr anchor="t" rtlCol="false" tIns="0" lIns="0" bIns="0" rIns="0">
            <a:spAutoFit/>
          </a:bodyPr>
          <a:lstStyle/>
          <a:p>
            <a:pPr algn="l">
              <a:lnSpc>
                <a:spcPts val="3437"/>
              </a:lnSpc>
            </a:pPr>
            <a:r>
              <a:rPr lang="en-US" b="true" sz="2750">
                <a:solidFill>
                  <a:srgbClr val="123586"/>
                </a:solidFill>
                <a:latin typeface="Public Sans Bold"/>
                <a:ea typeface="Public Sans Bold"/>
                <a:cs typeface="Public Sans Bold"/>
                <a:sym typeface="Public Sans Bold"/>
              </a:rPr>
              <a:t>PHÒNG NGỪA BIẾN CHỨNG</a:t>
            </a:r>
          </a:p>
        </p:txBody>
      </p:sp>
      <p:sp>
        <p:nvSpPr>
          <p:cNvPr name="TextBox 17" id="17"/>
          <p:cNvSpPr txBox="true"/>
          <p:nvPr/>
        </p:nvSpPr>
        <p:spPr>
          <a:xfrm rot="0">
            <a:off x="7466260" y="5971290"/>
            <a:ext cx="4276874" cy="1776413"/>
          </a:xfrm>
          <a:prstGeom prst="rect">
            <a:avLst/>
          </a:prstGeom>
        </p:spPr>
        <p:txBody>
          <a:bodyPr anchor="t" rtlCol="false" tIns="0" lIns="0" bIns="0" rIns="0">
            <a:spAutoFit/>
          </a:bodyPr>
          <a:lstStyle/>
          <a:p>
            <a:pPr algn="l">
              <a:lnSpc>
                <a:spcPts val="3562"/>
              </a:lnSpc>
            </a:pPr>
            <a:r>
              <a:rPr lang="en-US" sz="2187">
                <a:solidFill>
                  <a:srgbClr val="2C3249"/>
                </a:solidFill>
                <a:latin typeface="Public Sans"/>
                <a:ea typeface="Public Sans"/>
                <a:cs typeface="Public Sans"/>
                <a:sym typeface="Public Sans"/>
              </a:rPr>
              <a:t>70% bệnh nhân mãn tính cần giám sát liên tục để kịp thời ngăn ngừa biến chứng, đảm bảo sức khỏe ổn định.</a:t>
            </a:r>
          </a:p>
        </p:txBody>
      </p:sp>
      <p:grpSp>
        <p:nvGrpSpPr>
          <p:cNvPr name="Group 18" id="18"/>
          <p:cNvGrpSpPr/>
          <p:nvPr/>
        </p:nvGrpSpPr>
        <p:grpSpPr>
          <a:xfrm rot="0">
            <a:off x="12076607" y="5085606"/>
            <a:ext cx="647402" cy="647402"/>
            <a:chOff x="0" y="0"/>
            <a:chExt cx="863203" cy="863203"/>
          </a:xfrm>
        </p:grpSpPr>
        <p:sp>
          <p:nvSpPr>
            <p:cNvPr name="Freeform 19" id="19"/>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123586"/>
            </a:solidFill>
          </p:spPr>
        </p:sp>
        <p:sp>
          <p:nvSpPr>
            <p:cNvPr name="Freeform 20" id="20"/>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5C897F"/>
            </a:solidFill>
          </p:spPr>
        </p:sp>
      </p:grpSp>
      <p:grpSp>
        <p:nvGrpSpPr>
          <p:cNvPr name="Group 21" id="21"/>
          <p:cNvGrpSpPr>
            <a:grpSpLocks noChangeAspect="true"/>
          </p:cNvGrpSpPr>
          <p:nvPr/>
        </p:nvGrpSpPr>
        <p:grpSpPr>
          <a:xfrm rot="0">
            <a:off x="12187707" y="5143501"/>
            <a:ext cx="425203" cy="531614"/>
            <a:chOff x="0" y="0"/>
            <a:chExt cx="566937" cy="708818"/>
          </a:xfrm>
        </p:grpSpPr>
        <p:sp>
          <p:nvSpPr>
            <p:cNvPr name="Freeform 22" id="22" descr="preencoded.png"/>
            <p:cNvSpPr/>
            <p:nvPr/>
          </p:nvSpPr>
          <p:spPr>
            <a:xfrm flipH="false" flipV="false" rot="0">
              <a:off x="0" y="0"/>
              <a:ext cx="566928" cy="708787"/>
            </a:xfrm>
            <a:custGeom>
              <a:avLst/>
              <a:gdLst/>
              <a:ahLst/>
              <a:cxnLst/>
              <a:rect r="r" b="b" t="t" l="l"/>
              <a:pathLst>
                <a:path h="708787" w="566928">
                  <a:moveTo>
                    <a:pt x="0" y="0"/>
                  </a:moveTo>
                  <a:lnTo>
                    <a:pt x="566928" y="0"/>
                  </a:lnTo>
                  <a:lnTo>
                    <a:pt x="566928" y="708787"/>
                  </a:lnTo>
                  <a:lnTo>
                    <a:pt x="0" y="708787"/>
                  </a:lnTo>
                  <a:lnTo>
                    <a:pt x="0" y="0"/>
                  </a:lnTo>
                  <a:close/>
                </a:path>
              </a:pathLst>
            </a:custGeom>
            <a:blipFill>
              <a:blip r:embed="rId4"/>
              <a:stretch>
                <a:fillRect l="-233" t="0" r="-235" b="-4"/>
              </a:stretch>
            </a:blipFill>
          </p:spPr>
        </p:sp>
      </p:grpSp>
      <p:sp>
        <p:nvSpPr>
          <p:cNvPr name="TextBox 23" id="23"/>
          <p:cNvSpPr txBox="true"/>
          <p:nvPr/>
        </p:nvSpPr>
        <p:spPr>
          <a:xfrm rot="0">
            <a:off x="13000235" y="5124450"/>
            <a:ext cx="4276874" cy="430212"/>
          </a:xfrm>
          <a:prstGeom prst="rect">
            <a:avLst/>
          </a:prstGeom>
        </p:spPr>
        <p:txBody>
          <a:bodyPr anchor="t" rtlCol="false" tIns="0" lIns="0" bIns="0" rIns="0">
            <a:spAutoFit/>
          </a:bodyPr>
          <a:lstStyle/>
          <a:p>
            <a:pPr algn="l">
              <a:lnSpc>
                <a:spcPts val="3437"/>
              </a:lnSpc>
            </a:pPr>
            <a:r>
              <a:rPr lang="en-US" b="true" sz="2750">
                <a:solidFill>
                  <a:srgbClr val="123586"/>
                </a:solidFill>
                <a:latin typeface="Public Sans Bold"/>
                <a:ea typeface="Public Sans Bold"/>
                <a:cs typeface="Public Sans Bold"/>
                <a:sym typeface="Public Sans Bold"/>
              </a:rPr>
              <a:t>GIẢM TÁI NHẬP VIỆN</a:t>
            </a:r>
          </a:p>
        </p:txBody>
      </p:sp>
      <p:sp>
        <p:nvSpPr>
          <p:cNvPr name="TextBox 24" id="24"/>
          <p:cNvSpPr txBox="true"/>
          <p:nvPr/>
        </p:nvSpPr>
        <p:spPr>
          <a:xfrm rot="0">
            <a:off x="13000235" y="5651749"/>
            <a:ext cx="4276874" cy="1776413"/>
          </a:xfrm>
          <a:prstGeom prst="rect">
            <a:avLst/>
          </a:prstGeom>
        </p:spPr>
        <p:txBody>
          <a:bodyPr anchor="t" rtlCol="false" tIns="0" lIns="0" bIns="0" rIns="0">
            <a:spAutoFit/>
          </a:bodyPr>
          <a:lstStyle/>
          <a:p>
            <a:pPr algn="l">
              <a:lnSpc>
                <a:spcPts val="3562"/>
              </a:lnSpc>
            </a:pPr>
            <a:r>
              <a:rPr lang="en-US" sz="2187">
                <a:solidFill>
                  <a:srgbClr val="2C3249"/>
                </a:solidFill>
                <a:latin typeface="Public Sans"/>
                <a:ea typeface="Public Sans"/>
                <a:cs typeface="Public Sans"/>
                <a:sym typeface="Public Sans"/>
              </a:rPr>
              <a:t>Giám sát sức khỏe liên tục giúp giảm 35% tỷ lệ tái nhập viện (Health Studio), nâng cao hiệu quả quản lý bệnh nhân.</a:t>
            </a:r>
          </a:p>
        </p:txBody>
      </p:sp>
      <p:sp>
        <p:nvSpPr>
          <p:cNvPr name="Freeform 25" id="25"/>
          <p:cNvSpPr/>
          <p:nvPr/>
        </p:nvSpPr>
        <p:spPr>
          <a:xfrm flipH="true" flipV="true" rot="0">
            <a:off x="15591981" y="-1120065"/>
            <a:ext cx="8713765" cy="10147034"/>
          </a:xfrm>
          <a:custGeom>
            <a:avLst/>
            <a:gdLst/>
            <a:ahLst/>
            <a:cxnLst/>
            <a:rect r="r" b="b" t="t" l="l"/>
            <a:pathLst>
              <a:path h="10147034" w="8713765">
                <a:moveTo>
                  <a:pt x="8713765" y="10147034"/>
                </a:moveTo>
                <a:lnTo>
                  <a:pt x="0" y="10147034"/>
                </a:lnTo>
                <a:lnTo>
                  <a:pt x="0" y="0"/>
                </a:lnTo>
                <a:lnTo>
                  <a:pt x="8713765" y="0"/>
                </a:lnTo>
                <a:lnTo>
                  <a:pt x="8713765" y="10147034"/>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6" id="26"/>
          <p:cNvSpPr/>
          <p:nvPr/>
        </p:nvSpPr>
        <p:spPr>
          <a:xfrm flipH="false" flipV="true" rot="0">
            <a:off x="-4858164" y="93531"/>
            <a:ext cx="6733397" cy="6640813"/>
          </a:xfrm>
          <a:custGeom>
            <a:avLst/>
            <a:gdLst/>
            <a:ahLst/>
            <a:cxnLst/>
            <a:rect r="r" b="b" t="t" l="l"/>
            <a:pathLst>
              <a:path h="6640813" w="6733397">
                <a:moveTo>
                  <a:pt x="0" y="6640814"/>
                </a:moveTo>
                <a:lnTo>
                  <a:pt x="6733398" y="6640814"/>
                </a:lnTo>
                <a:lnTo>
                  <a:pt x="6733398" y="0"/>
                </a:lnTo>
                <a:lnTo>
                  <a:pt x="0" y="0"/>
                </a:lnTo>
                <a:lnTo>
                  <a:pt x="0" y="6640814"/>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377223" y="358096"/>
            <a:ext cx="13528972" cy="1838325"/>
          </a:xfrm>
          <a:prstGeom prst="rect">
            <a:avLst/>
          </a:prstGeom>
        </p:spPr>
        <p:txBody>
          <a:bodyPr anchor="t" rtlCol="false" tIns="0" lIns="0" bIns="0" rIns="0">
            <a:spAutoFit/>
          </a:bodyPr>
          <a:lstStyle/>
          <a:p>
            <a:pPr algn="ctr">
              <a:lnSpc>
                <a:spcPts val="7218"/>
              </a:lnSpc>
            </a:pPr>
            <a:r>
              <a:rPr lang="en-US" sz="6015" b="true">
                <a:solidFill>
                  <a:srgbClr val="123586"/>
                </a:solidFill>
                <a:latin typeface="Eastman Grotesque Bold"/>
                <a:ea typeface="Eastman Grotesque Bold"/>
                <a:cs typeface="Eastman Grotesque Bold"/>
                <a:sym typeface="Eastman Grotesque Bold"/>
              </a:rPr>
              <a:t>VẤN ĐỀ CỦA CÁC HỆ THỐNG GIÁM SÁT SỨC KHỎE BỆNH NHÂN</a:t>
            </a:r>
          </a:p>
        </p:txBody>
      </p:sp>
      <p:sp>
        <p:nvSpPr>
          <p:cNvPr name="TextBox 3" id="3"/>
          <p:cNvSpPr txBox="true"/>
          <p:nvPr/>
        </p:nvSpPr>
        <p:spPr>
          <a:xfrm rot="0">
            <a:off x="1634855" y="2379287"/>
            <a:ext cx="12293355" cy="2905125"/>
          </a:xfrm>
          <a:prstGeom prst="rect">
            <a:avLst/>
          </a:prstGeom>
        </p:spPr>
        <p:txBody>
          <a:bodyPr anchor="t" rtlCol="false" tIns="0" lIns="0" bIns="0" rIns="0">
            <a:spAutoFit/>
          </a:bodyPr>
          <a:lstStyle/>
          <a:p>
            <a:pPr algn="just">
              <a:lnSpc>
                <a:spcPts val="2877"/>
              </a:lnSpc>
            </a:pPr>
            <a:r>
              <a:rPr lang="en-US" sz="2398">
                <a:solidFill>
                  <a:srgbClr val="000000"/>
                </a:solidFill>
                <a:latin typeface="Public Sans"/>
                <a:ea typeface="Public Sans"/>
                <a:cs typeface="Public Sans"/>
                <a:sym typeface="Public Sans"/>
              </a:rPr>
              <a:t>Một số vấn đề hệ thống giám sát sức khỏe bệnh nhân hiện nay</a:t>
            </a:r>
          </a:p>
          <a:p>
            <a:pPr algn="just" marL="517737" indent="-258869" lvl="1">
              <a:lnSpc>
                <a:spcPts val="2877"/>
              </a:lnSpc>
              <a:buFont typeface="Arial"/>
              <a:buChar char="•"/>
            </a:pPr>
            <a:r>
              <a:rPr lang="en-US" sz="2398">
                <a:solidFill>
                  <a:srgbClr val="000000"/>
                </a:solidFill>
                <a:latin typeface="Public Sans"/>
                <a:ea typeface="Public Sans"/>
                <a:cs typeface="Public Sans"/>
                <a:sym typeface="Public Sans"/>
              </a:rPr>
              <a:t>Hospital Monitoring System: chi phí đầu tư cao, thiếu tính di động, khó triển khai đồng bộ.</a:t>
            </a:r>
          </a:p>
          <a:p>
            <a:pPr algn="just" marL="517737" indent="-258869" lvl="1">
              <a:lnSpc>
                <a:spcPts val="2877"/>
              </a:lnSpc>
              <a:buFont typeface="Arial"/>
              <a:buChar char="•"/>
            </a:pPr>
            <a:r>
              <a:rPr lang="en-US" sz="2398">
                <a:solidFill>
                  <a:srgbClr val="000000"/>
                </a:solidFill>
                <a:latin typeface="Public Sans"/>
                <a:ea typeface="Public Sans"/>
                <a:cs typeface="Public Sans"/>
                <a:sym typeface="Public Sans"/>
              </a:rPr>
              <a:t>Remote Patient Monitoring (IoT/Wearables): phụ thuộc Internet, lo ngại bảo mật dữ liệu, cảm biến chưa chính xác tuyệt đối.</a:t>
            </a:r>
          </a:p>
          <a:p>
            <a:pPr algn="just" marL="517737" indent="-258869" lvl="1">
              <a:lnSpc>
                <a:spcPts val="2877"/>
              </a:lnSpc>
              <a:buFont typeface="Arial"/>
              <a:buChar char="•"/>
            </a:pPr>
            <a:r>
              <a:rPr lang="en-US" sz="2398">
                <a:solidFill>
                  <a:srgbClr val="000000"/>
                </a:solidFill>
                <a:latin typeface="Public Sans"/>
                <a:ea typeface="Public Sans"/>
                <a:cs typeface="Public Sans"/>
                <a:sym typeface="Public Sans"/>
              </a:rPr>
              <a:t>Mobile</a:t>
            </a:r>
            <a:r>
              <a:rPr lang="en-US" sz="2398">
                <a:solidFill>
                  <a:srgbClr val="000000"/>
                </a:solidFill>
                <a:latin typeface="Public Sans"/>
                <a:ea typeface="Public Sans"/>
                <a:cs typeface="Public Sans"/>
                <a:sym typeface="Public Sans"/>
              </a:rPr>
              <a:t> Health Apps (mHealth): chưa chuẩn</a:t>
            </a:r>
            <a:r>
              <a:rPr lang="en-US" sz="2398">
                <a:solidFill>
                  <a:srgbClr val="000000"/>
                </a:solidFill>
                <a:latin typeface="Public Sans"/>
                <a:ea typeface="Public Sans"/>
                <a:cs typeface="Public Sans"/>
                <a:sym typeface="Public Sans"/>
              </a:rPr>
              <a:t> hóa y tế, độ tin cậy chưa cao, dễ gây quá tải thông báo, bảo mật dữ liệu kém.</a:t>
            </a:r>
          </a:p>
          <a:p>
            <a:pPr algn="just">
              <a:lnSpc>
                <a:spcPts val="2877"/>
              </a:lnSpc>
            </a:pPr>
          </a:p>
        </p:txBody>
      </p:sp>
      <p:grpSp>
        <p:nvGrpSpPr>
          <p:cNvPr name="Group 4" id="4"/>
          <p:cNvGrpSpPr/>
          <p:nvPr/>
        </p:nvGrpSpPr>
        <p:grpSpPr>
          <a:xfrm rot="0">
            <a:off x="1561114" y="5143500"/>
            <a:ext cx="4813957" cy="621693"/>
            <a:chOff x="0" y="0"/>
            <a:chExt cx="3146879" cy="406400"/>
          </a:xfrm>
        </p:grpSpPr>
        <p:sp>
          <p:nvSpPr>
            <p:cNvPr name="Freeform 5" id="5"/>
            <p:cNvSpPr/>
            <p:nvPr/>
          </p:nvSpPr>
          <p:spPr>
            <a:xfrm flipH="false" flipV="false" rot="0">
              <a:off x="0" y="0"/>
              <a:ext cx="3146879" cy="406400"/>
            </a:xfrm>
            <a:custGeom>
              <a:avLst/>
              <a:gdLst/>
              <a:ahLst/>
              <a:cxnLst/>
              <a:rect r="r" b="b" t="t" l="l"/>
              <a:pathLst>
                <a:path h="406400" w="3146879">
                  <a:moveTo>
                    <a:pt x="2943679" y="0"/>
                  </a:moveTo>
                  <a:lnTo>
                    <a:pt x="203200" y="0"/>
                  </a:lnTo>
                  <a:lnTo>
                    <a:pt x="0" y="203200"/>
                  </a:lnTo>
                  <a:lnTo>
                    <a:pt x="203200" y="406400"/>
                  </a:lnTo>
                  <a:lnTo>
                    <a:pt x="2943679" y="406400"/>
                  </a:lnTo>
                  <a:lnTo>
                    <a:pt x="3146879" y="203200"/>
                  </a:lnTo>
                  <a:lnTo>
                    <a:pt x="2943679" y="0"/>
                  </a:lnTo>
                  <a:close/>
                </a:path>
              </a:pathLst>
            </a:custGeom>
            <a:solidFill>
              <a:srgbClr val="123586"/>
            </a:solidFill>
          </p:spPr>
        </p:sp>
        <p:sp>
          <p:nvSpPr>
            <p:cNvPr name="TextBox 6" id="6"/>
            <p:cNvSpPr txBox="true"/>
            <p:nvPr/>
          </p:nvSpPr>
          <p:spPr>
            <a:xfrm>
              <a:off x="152400" y="-38100"/>
              <a:ext cx="2842079" cy="444500"/>
            </a:xfrm>
            <a:prstGeom prst="rect">
              <a:avLst/>
            </a:prstGeom>
          </p:spPr>
          <p:txBody>
            <a:bodyPr anchor="ctr" rtlCol="false" tIns="49499" lIns="49499" bIns="49499" rIns="49499"/>
            <a:lstStyle/>
            <a:p>
              <a:pPr algn="ctr">
                <a:lnSpc>
                  <a:spcPts val="2939"/>
                </a:lnSpc>
              </a:pPr>
            </a:p>
          </p:txBody>
        </p:sp>
      </p:grpSp>
      <p:grpSp>
        <p:nvGrpSpPr>
          <p:cNvPr name="Group 7" id="7"/>
          <p:cNvGrpSpPr/>
          <p:nvPr/>
        </p:nvGrpSpPr>
        <p:grpSpPr>
          <a:xfrm rot="0">
            <a:off x="6737021" y="5143500"/>
            <a:ext cx="4813957" cy="621693"/>
            <a:chOff x="0" y="0"/>
            <a:chExt cx="3146879" cy="406400"/>
          </a:xfrm>
        </p:grpSpPr>
        <p:sp>
          <p:nvSpPr>
            <p:cNvPr name="Freeform 8" id="8"/>
            <p:cNvSpPr/>
            <p:nvPr/>
          </p:nvSpPr>
          <p:spPr>
            <a:xfrm flipH="false" flipV="false" rot="0">
              <a:off x="0" y="0"/>
              <a:ext cx="3146879" cy="406400"/>
            </a:xfrm>
            <a:custGeom>
              <a:avLst/>
              <a:gdLst/>
              <a:ahLst/>
              <a:cxnLst/>
              <a:rect r="r" b="b" t="t" l="l"/>
              <a:pathLst>
                <a:path h="406400" w="3146879">
                  <a:moveTo>
                    <a:pt x="2943679" y="0"/>
                  </a:moveTo>
                  <a:lnTo>
                    <a:pt x="203200" y="0"/>
                  </a:lnTo>
                  <a:lnTo>
                    <a:pt x="0" y="203200"/>
                  </a:lnTo>
                  <a:lnTo>
                    <a:pt x="203200" y="406400"/>
                  </a:lnTo>
                  <a:lnTo>
                    <a:pt x="2943679" y="406400"/>
                  </a:lnTo>
                  <a:lnTo>
                    <a:pt x="3146879" y="203200"/>
                  </a:lnTo>
                  <a:lnTo>
                    <a:pt x="2943679" y="0"/>
                  </a:lnTo>
                  <a:close/>
                </a:path>
              </a:pathLst>
            </a:custGeom>
            <a:solidFill>
              <a:srgbClr val="123586"/>
            </a:solidFill>
          </p:spPr>
        </p:sp>
        <p:sp>
          <p:nvSpPr>
            <p:cNvPr name="TextBox 9" id="9"/>
            <p:cNvSpPr txBox="true"/>
            <p:nvPr/>
          </p:nvSpPr>
          <p:spPr>
            <a:xfrm>
              <a:off x="152400" y="-38100"/>
              <a:ext cx="2842079" cy="444500"/>
            </a:xfrm>
            <a:prstGeom prst="rect">
              <a:avLst/>
            </a:prstGeom>
          </p:spPr>
          <p:txBody>
            <a:bodyPr anchor="ctr" rtlCol="false" tIns="49499" lIns="49499" bIns="49499" rIns="49499"/>
            <a:lstStyle/>
            <a:p>
              <a:pPr algn="ctr">
                <a:lnSpc>
                  <a:spcPts val="2939"/>
                </a:lnSpc>
              </a:pPr>
            </a:p>
          </p:txBody>
        </p:sp>
      </p:grpSp>
      <p:grpSp>
        <p:nvGrpSpPr>
          <p:cNvPr name="Group 10" id="10"/>
          <p:cNvGrpSpPr/>
          <p:nvPr/>
        </p:nvGrpSpPr>
        <p:grpSpPr>
          <a:xfrm rot="0">
            <a:off x="11914355" y="5143500"/>
            <a:ext cx="6373645" cy="621693"/>
            <a:chOff x="0" y="0"/>
            <a:chExt cx="4166446" cy="406400"/>
          </a:xfrm>
        </p:grpSpPr>
        <p:sp>
          <p:nvSpPr>
            <p:cNvPr name="Freeform 11" id="11"/>
            <p:cNvSpPr/>
            <p:nvPr/>
          </p:nvSpPr>
          <p:spPr>
            <a:xfrm flipH="false" flipV="false" rot="0">
              <a:off x="0" y="0"/>
              <a:ext cx="4166446" cy="406400"/>
            </a:xfrm>
            <a:custGeom>
              <a:avLst/>
              <a:gdLst/>
              <a:ahLst/>
              <a:cxnLst/>
              <a:rect r="r" b="b" t="t" l="l"/>
              <a:pathLst>
                <a:path h="406400" w="4166446">
                  <a:moveTo>
                    <a:pt x="3963246" y="0"/>
                  </a:moveTo>
                  <a:lnTo>
                    <a:pt x="203200" y="0"/>
                  </a:lnTo>
                  <a:lnTo>
                    <a:pt x="0" y="203200"/>
                  </a:lnTo>
                  <a:lnTo>
                    <a:pt x="203200" y="406400"/>
                  </a:lnTo>
                  <a:lnTo>
                    <a:pt x="3963246" y="406400"/>
                  </a:lnTo>
                  <a:lnTo>
                    <a:pt x="4166446" y="203200"/>
                  </a:lnTo>
                  <a:lnTo>
                    <a:pt x="3963246" y="0"/>
                  </a:lnTo>
                  <a:close/>
                </a:path>
              </a:pathLst>
            </a:custGeom>
            <a:solidFill>
              <a:srgbClr val="123586"/>
            </a:solidFill>
          </p:spPr>
        </p:sp>
        <p:sp>
          <p:nvSpPr>
            <p:cNvPr name="TextBox 12" id="12"/>
            <p:cNvSpPr txBox="true"/>
            <p:nvPr/>
          </p:nvSpPr>
          <p:spPr>
            <a:xfrm>
              <a:off x="152400" y="-38100"/>
              <a:ext cx="3861646" cy="444500"/>
            </a:xfrm>
            <a:prstGeom prst="rect">
              <a:avLst/>
            </a:prstGeom>
          </p:spPr>
          <p:txBody>
            <a:bodyPr anchor="ctr" rtlCol="false" tIns="49499" lIns="49499" bIns="49499" rIns="49499"/>
            <a:lstStyle/>
            <a:p>
              <a:pPr algn="ctr">
                <a:lnSpc>
                  <a:spcPts val="2939"/>
                </a:lnSpc>
              </a:pPr>
            </a:p>
          </p:txBody>
        </p:sp>
      </p:grpSp>
      <p:grpSp>
        <p:nvGrpSpPr>
          <p:cNvPr name="Group 13" id="13"/>
          <p:cNvGrpSpPr/>
          <p:nvPr/>
        </p:nvGrpSpPr>
        <p:grpSpPr>
          <a:xfrm rot="0">
            <a:off x="0" y="9850078"/>
            <a:ext cx="18288000" cy="436922"/>
            <a:chOff x="0" y="0"/>
            <a:chExt cx="4816593" cy="115074"/>
          </a:xfrm>
        </p:grpSpPr>
        <p:sp>
          <p:nvSpPr>
            <p:cNvPr name="Freeform 14" id="14"/>
            <p:cNvSpPr/>
            <p:nvPr/>
          </p:nvSpPr>
          <p:spPr>
            <a:xfrm flipH="false" flipV="false" rot="0">
              <a:off x="0" y="0"/>
              <a:ext cx="4816592" cy="115074"/>
            </a:xfrm>
            <a:custGeom>
              <a:avLst/>
              <a:gdLst/>
              <a:ahLst/>
              <a:cxnLst/>
              <a:rect r="r" b="b" t="t" l="l"/>
              <a:pathLst>
                <a:path h="115074" w="4816592">
                  <a:moveTo>
                    <a:pt x="0" y="0"/>
                  </a:moveTo>
                  <a:lnTo>
                    <a:pt x="4816592" y="0"/>
                  </a:lnTo>
                  <a:lnTo>
                    <a:pt x="4816592" y="115074"/>
                  </a:lnTo>
                  <a:lnTo>
                    <a:pt x="0" y="115074"/>
                  </a:lnTo>
                  <a:close/>
                </a:path>
              </a:pathLst>
            </a:custGeom>
            <a:solidFill>
              <a:srgbClr val="123586"/>
            </a:solidFill>
          </p:spPr>
        </p:sp>
        <p:sp>
          <p:nvSpPr>
            <p:cNvPr name="TextBox 15" id="15"/>
            <p:cNvSpPr txBox="true"/>
            <p:nvPr/>
          </p:nvSpPr>
          <p:spPr>
            <a:xfrm>
              <a:off x="0" y="-38100"/>
              <a:ext cx="4816593" cy="153174"/>
            </a:xfrm>
            <a:prstGeom prst="rect">
              <a:avLst/>
            </a:prstGeom>
          </p:spPr>
          <p:txBody>
            <a:bodyPr anchor="ctr" rtlCol="false" tIns="50800" lIns="50800" bIns="50800" rIns="50800"/>
            <a:lstStyle/>
            <a:p>
              <a:pPr algn="ctr">
                <a:lnSpc>
                  <a:spcPts val="2939"/>
                </a:lnSpc>
              </a:pPr>
            </a:p>
          </p:txBody>
        </p:sp>
      </p:grpSp>
      <p:grpSp>
        <p:nvGrpSpPr>
          <p:cNvPr name="Group 16" id="16"/>
          <p:cNvGrpSpPr/>
          <p:nvPr/>
        </p:nvGrpSpPr>
        <p:grpSpPr>
          <a:xfrm rot="0">
            <a:off x="0" y="10068119"/>
            <a:ext cx="18288000" cy="218881"/>
            <a:chOff x="0" y="0"/>
            <a:chExt cx="4816593" cy="57648"/>
          </a:xfrm>
        </p:grpSpPr>
        <p:sp>
          <p:nvSpPr>
            <p:cNvPr name="Freeform 17" id="17"/>
            <p:cNvSpPr/>
            <p:nvPr/>
          </p:nvSpPr>
          <p:spPr>
            <a:xfrm flipH="false" flipV="false" rot="0">
              <a:off x="0" y="0"/>
              <a:ext cx="4816592" cy="57648"/>
            </a:xfrm>
            <a:custGeom>
              <a:avLst/>
              <a:gdLst/>
              <a:ahLst/>
              <a:cxnLst/>
              <a:rect r="r" b="b" t="t" l="l"/>
              <a:pathLst>
                <a:path h="57648" w="4816592">
                  <a:moveTo>
                    <a:pt x="0" y="0"/>
                  </a:moveTo>
                  <a:lnTo>
                    <a:pt x="4816592" y="0"/>
                  </a:lnTo>
                  <a:lnTo>
                    <a:pt x="4816592" y="57648"/>
                  </a:lnTo>
                  <a:lnTo>
                    <a:pt x="0" y="57648"/>
                  </a:lnTo>
                  <a:close/>
                </a:path>
              </a:pathLst>
            </a:custGeom>
            <a:solidFill>
              <a:srgbClr val="517DED"/>
            </a:solidFill>
          </p:spPr>
        </p:sp>
        <p:sp>
          <p:nvSpPr>
            <p:cNvPr name="TextBox 18" id="18"/>
            <p:cNvSpPr txBox="true"/>
            <p:nvPr/>
          </p:nvSpPr>
          <p:spPr>
            <a:xfrm>
              <a:off x="0" y="-38100"/>
              <a:ext cx="4816593" cy="95748"/>
            </a:xfrm>
            <a:prstGeom prst="rect">
              <a:avLst/>
            </a:prstGeom>
          </p:spPr>
          <p:txBody>
            <a:bodyPr anchor="ctr" rtlCol="false" tIns="50800" lIns="50800" bIns="50800" rIns="50800"/>
            <a:lstStyle/>
            <a:p>
              <a:pPr algn="ctr">
                <a:lnSpc>
                  <a:spcPts val="2939"/>
                </a:lnSpc>
              </a:pPr>
            </a:p>
          </p:txBody>
        </p:sp>
      </p:grpSp>
      <p:sp>
        <p:nvSpPr>
          <p:cNvPr name="TextBox 19" id="19"/>
          <p:cNvSpPr txBox="true"/>
          <p:nvPr/>
        </p:nvSpPr>
        <p:spPr>
          <a:xfrm rot="0">
            <a:off x="1736547" y="5252472"/>
            <a:ext cx="4463090" cy="371475"/>
          </a:xfrm>
          <a:prstGeom prst="rect">
            <a:avLst/>
          </a:prstGeom>
        </p:spPr>
        <p:txBody>
          <a:bodyPr anchor="t" rtlCol="false" tIns="0" lIns="0" bIns="0" rIns="0">
            <a:spAutoFit/>
          </a:bodyPr>
          <a:lstStyle/>
          <a:p>
            <a:pPr algn="ctr">
              <a:lnSpc>
                <a:spcPts val="2879"/>
              </a:lnSpc>
            </a:pPr>
            <a:r>
              <a:rPr lang="en-US" sz="2400" b="true">
                <a:solidFill>
                  <a:srgbClr val="FFFFFF"/>
                </a:solidFill>
                <a:latin typeface="Public Sans Bold"/>
                <a:ea typeface="Public Sans Bold"/>
                <a:cs typeface="Public Sans Bold"/>
                <a:sym typeface="Public Sans Bold"/>
              </a:rPr>
              <a:t>Hospital Monitoring System</a:t>
            </a:r>
          </a:p>
        </p:txBody>
      </p:sp>
      <p:sp>
        <p:nvSpPr>
          <p:cNvPr name="TextBox 20" id="20"/>
          <p:cNvSpPr txBox="true"/>
          <p:nvPr/>
        </p:nvSpPr>
        <p:spPr>
          <a:xfrm rot="0">
            <a:off x="12089788" y="5252472"/>
            <a:ext cx="5930363" cy="394224"/>
          </a:xfrm>
          <a:prstGeom prst="rect">
            <a:avLst/>
          </a:prstGeom>
        </p:spPr>
        <p:txBody>
          <a:bodyPr anchor="t" rtlCol="false" tIns="0" lIns="0" bIns="0" rIns="0">
            <a:spAutoFit/>
          </a:bodyPr>
          <a:lstStyle/>
          <a:p>
            <a:pPr algn="ctr">
              <a:lnSpc>
                <a:spcPts val="3091"/>
              </a:lnSpc>
            </a:pPr>
            <a:r>
              <a:rPr lang="en-US" sz="2575" b="true">
                <a:solidFill>
                  <a:srgbClr val="FFFFFF"/>
                </a:solidFill>
                <a:latin typeface="Public Sans Bold"/>
                <a:ea typeface="Public Sans Bold"/>
                <a:cs typeface="Public Sans Bold"/>
                <a:sym typeface="Public Sans Bold"/>
              </a:rPr>
              <a:t>Bảo mật, Quyền riêng tư &amp; Tuân thủ</a:t>
            </a:r>
          </a:p>
        </p:txBody>
      </p:sp>
      <p:sp>
        <p:nvSpPr>
          <p:cNvPr name="AutoShape 21" id="21"/>
          <p:cNvSpPr/>
          <p:nvPr/>
        </p:nvSpPr>
        <p:spPr>
          <a:xfrm>
            <a:off x="1634855" y="9653014"/>
            <a:ext cx="4738790" cy="0"/>
          </a:xfrm>
          <a:prstGeom prst="line">
            <a:avLst/>
          </a:prstGeom>
          <a:ln cap="flat" w="66675">
            <a:solidFill>
              <a:srgbClr val="123586"/>
            </a:solidFill>
            <a:prstDash val="solid"/>
            <a:headEnd type="none" len="sm" w="sm"/>
            <a:tailEnd type="none" len="sm" w="sm"/>
          </a:ln>
        </p:spPr>
      </p:sp>
      <p:sp>
        <p:nvSpPr>
          <p:cNvPr name="AutoShape 22" id="22"/>
          <p:cNvSpPr/>
          <p:nvPr/>
        </p:nvSpPr>
        <p:spPr>
          <a:xfrm>
            <a:off x="6737021" y="9650513"/>
            <a:ext cx="4738790" cy="0"/>
          </a:xfrm>
          <a:prstGeom prst="line">
            <a:avLst/>
          </a:prstGeom>
          <a:ln cap="flat" w="66675">
            <a:solidFill>
              <a:srgbClr val="123586"/>
            </a:solidFill>
            <a:prstDash val="solid"/>
            <a:headEnd type="none" len="sm" w="sm"/>
            <a:tailEnd type="none" len="sm" w="sm"/>
          </a:ln>
        </p:spPr>
      </p:sp>
      <p:sp>
        <p:nvSpPr>
          <p:cNvPr name="AutoShape 23" id="23"/>
          <p:cNvSpPr/>
          <p:nvPr/>
        </p:nvSpPr>
        <p:spPr>
          <a:xfrm>
            <a:off x="12892459" y="9650513"/>
            <a:ext cx="4738790" cy="0"/>
          </a:xfrm>
          <a:prstGeom prst="line">
            <a:avLst/>
          </a:prstGeom>
          <a:ln cap="flat" w="66675">
            <a:solidFill>
              <a:srgbClr val="123586"/>
            </a:solidFill>
            <a:prstDash val="solid"/>
            <a:headEnd type="none" len="sm" w="sm"/>
            <a:tailEnd type="none" len="sm" w="sm"/>
          </a:ln>
        </p:spPr>
      </p:sp>
      <p:sp>
        <p:nvSpPr>
          <p:cNvPr name="Freeform 24" id="24"/>
          <p:cNvSpPr/>
          <p:nvPr/>
        </p:nvSpPr>
        <p:spPr>
          <a:xfrm flipH="false" flipV="true" rot="0">
            <a:off x="-4351592" y="-121493"/>
            <a:ext cx="6733397" cy="6640813"/>
          </a:xfrm>
          <a:custGeom>
            <a:avLst/>
            <a:gdLst/>
            <a:ahLst/>
            <a:cxnLst/>
            <a:rect r="r" b="b" t="t" l="l"/>
            <a:pathLst>
              <a:path h="6640813" w="6733397">
                <a:moveTo>
                  <a:pt x="0" y="6640813"/>
                </a:moveTo>
                <a:lnTo>
                  <a:pt x="6733397" y="6640813"/>
                </a:lnTo>
                <a:lnTo>
                  <a:pt x="6733397" y="0"/>
                </a:lnTo>
                <a:lnTo>
                  <a:pt x="0" y="0"/>
                </a:lnTo>
                <a:lnTo>
                  <a:pt x="0" y="6640813"/>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25" id="25"/>
          <p:cNvSpPr/>
          <p:nvPr/>
        </p:nvSpPr>
        <p:spPr>
          <a:xfrm flipH="true" flipV="true" rot="0">
            <a:off x="15906195" y="-121493"/>
            <a:ext cx="6733397" cy="6640813"/>
          </a:xfrm>
          <a:custGeom>
            <a:avLst/>
            <a:gdLst/>
            <a:ahLst/>
            <a:cxnLst/>
            <a:rect r="r" b="b" t="t" l="l"/>
            <a:pathLst>
              <a:path h="6640813" w="6733397">
                <a:moveTo>
                  <a:pt x="6733397" y="6640813"/>
                </a:moveTo>
                <a:lnTo>
                  <a:pt x="0" y="6640813"/>
                </a:lnTo>
                <a:lnTo>
                  <a:pt x="0" y="0"/>
                </a:lnTo>
                <a:lnTo>
                  <a:pt x="6733397" y="0"/>
                </a:lnTo>
                <a:lnTo>
                  <a:pt x="6733397" y="6640813"/>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26" id="26"/>
          <p:cNvSpPr/>
          <p:nvPr/>
        </p:nvSpPr>
        <p:spPr>
          <a:xfrm flipH="false" flipV="false" rot="0">
            <a:off x="2021205" y="5862944"/>
            <a:ext cx="3658982" cy="3658982"/>
          </a:xfrm>
          <a:custGeom>
            <a:avLst/>
            <a:gdLst/>
            <a:ahLst/>
            <a:cxnLst/>
            <a:rect r="r" b="b" t="t" l="l"/>
            <a:pathLst>
              <a:path h="3658982" w="3658982">
                <a:moveTo>
                  <a:pt x="0" y="0"/>
                </a:moveTo>
                <a:lnTo>
                  <a:pt x="3658982" y="0"/>
                </a:lnTo>
                <a:lnTo>
                  <a:pt x="3658982" y="3658982"/>
                </a:lnTo>
                <a:lnTo>
                  <a:pt x="0" y="3658982"/>
                </a:lnTo>
                <a:lnTo>
                  <a:pt x="0" y="0"/>
                </a:lnTo>
                <a:close/>
              </a:path>
            </a:pathLst>
          </a:custGeom>
          <a:blipFill>
            <a:blip r:embed="rId4"/>
            <a:stretch>
              <a:fillRect l="0" t="0" r="0" b="0"/>
            </a:stretch>
          </a:blipFill>
        </p:spPr>
      </p:sp>
      <p:sp>
        <p:nvSpPr>
          <p:cNvPr name="Freeform 27" id="27"/>
          <p:cNvSpPr/>
          <p:nvPr/>
        </p:nvSpPr>
        <p:spPr>
          <a:xfrm flipH="false" flipV="false" rot="0">
            <a:off x="7308291" y="5862944"/>
            <a:ext cx="3658982" cy="3658982"/>
          </a:xfrm>
          <a:custGeom>
            <a:avLst/>
            <a:gdLst/>
            <a:ahLst/>
            <a:cxnLst/>
            <a:rect r="r" b="b" t="t" l="l"/>
            <a:pathLst>
              <a:path h="3658982" w="3658982">
                <a:moveTo>
                  <a:pt x="0" y="0"/>
                </a:moveTo>
                <a:lnTo>
                  <a:pt x="3658981" y="0"/>
                </a:lnTo>
                <a:lnTo>
                  <a:pt x="3658981" y="3658982"/>
                </a:lnTo>
                <a:lnTo>
                  <a:pt x="0" y="3658982"/>
                </a:lnTo>
                <a:lnTo>
                  <a:pt x="0" y="0"/>
                </a:lnTo>
                <a:close/>
              </a:path>
            </a:pathLst>
          </a:custGeom>
          <a:blipFill>
            <a:blip r:embed="rId5"/>
            <a:stretch>
              <a:fillRect l="0" t="0" r="0" b="0"/>
            </a:stretch>
          </a:blipFill>
        </p:spPr>
      </p:sp>
      <p:sp>
        <p:nvSpPr>
          <p:cNvPr name="Freeform 28" id="28"/>
          <p:cNvSpPr/>
          <p:nvPr/>
        </p:nvSpPr>
        <p:spPr>
          <a:xfrm flipH="false" flipV="false" rot="0">
            <a:off x="13462819" y="5862944"/>
            <a:ext cx="3658982" cy="3658982"/>
          </a:xfrm>
          <a:custGeom>
            <a:avLst/>
            <a:gdLst/>
            <a:ahLst/>
            <a:cxnLst/>
            <a:rect r="r" b="b" t="t" l="l"/>
            <a:pathLst>
              <a:path h="3658982" w="3658982">
                <a:moveTo>
                  <a:pt x="0" y="0"/>
                </a:moveTo>
                <a:lnTo>
                  <a:pt x="3658982" y="0"/>
                </a:lnTo>
                <a:lnTo>
                  <a:pt x="3658982" y="3658982"/>
                </a:lnTo>
                <a:lnTo>
                  <a:pt x="0" y="3658982"/>
                </a:lnTo>
                <a:lnTo>
                  <a:pt x="0" y="0"/>
                </a:lnTo>
                <a:close/>
              </a:path>
            </a:pathLst>
          </a:custGeom>
          <a:blipFill>
            <a:blip r:embed="rId6"/>
            <a:stretch>
              <a:fillRect l="0" t="0" r="0" b="0"/>
            </a:stretch>
          </a:blipFill>
        </p:spPr>
      </p:sp>
      <p:sp>
        <p:nvSpPr>
          <p:cNvPr name="TextBox 29" id="29"/>
          <p:cNvSpPr txBox="true"/>
          <p:nvPr/>
        </p:nvSpPr>
        <p:spPr>
          <a:xfrm rot="0">
            <a:off x="6912455" y="5252472"/>
            <a:ext cx="4463090" cy="394224"/>
          </a:xfrm>
          <a:prstGeom prst="rect">
            <a:avLst/>
          </a:prstGeom>
        </p:spPr>
        <p:txBody>
          <a:bodyPr anchor="t" rtlCol="false" tIns="0" lIns="0" bIns="0" rIns="0">
            <a:spAutoFit/>
          </a:bodyPr>
          <a:lstStyle/>
          <a:p>
            <a:pPr algn="ctr">
              <a:lnSpc>
                <a:spcPts val="3091"/>
              </a:lnSpc>
            </a:pPr>
            <a:r>
              <a:rPr lang="en-US" sz="2575" b="true">
                <a:solidFill>
                  <a:srgbClr val="FFFFFF"/>
                </a:solidFill>
                <a:latin typeface="Public Sans Bold"/>
                <a:ea typeface="Public Sans Bold"/>
                <a:cs typeface="Public Sans Bold"/>
                <a:sym typeface="Public Sans Bold"/>
              </a:rPr>
              <a:t>Độ tin cậy &amp; Thời gian thực</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89766" y="1958622"/>
            <a:ext cx="8311835" cy="9678993"/>
          </a:xfrm>
          <a:custGeom>
            <a:avLst/>
            <a:gdLst/>
            <a:ahLst/>
            <a:cxnLst/>
            <a:rect r="r" b="b" t="t" l="l"/>
            <a:pathLst>
              <a:path h="9678993" w="8311835">
                <a:moveTo>
                  <a:pt x="0" y="0"/>
                </a:moveTo>
                <a:lnTo>
                  <a:pt x="8311835" y="0"/>
                </a:lnTo>
                <a:lnTo>
                  <a:pt x="8311835" y="9678993"/>
                </a:lnTo>
                <a:lnTo>
                  <a:pt x="0" y="96789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true" flipV="true" rot="0">
            <a:off x="15591981" y="-1120065"/>
            <a:ext cx="8713765" cy="10147034"/>
          </a:xfrm>
          <a:custGeom>
            <a:avLst/>
            <a:gdLst/>
            <a:ahLst/>
            <a:cxnLst/>
            <a:rect r="r" b="b" t="t" l="l"/>
            <a:pathLst>
              <a:path h="10147034" w="8713765">
                <a:moveTo>
                  <a:pt x="8713765" y="10147034"/>
                </a:moveTo>
                <a:lnTo>
                  <a:pt x="0" y="10147034"/>
                </a:lnTo>
                <a:lnTo>
                  <a:pt x="0" y="0"/>
                </a:lnTo>
                <a:lnTo>
                  <a:pt x="8713765" y="0"/>
                </a:lnTo>
                <a:lnTo>
                  <a:pt x="8713765" y="10147034"/>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10800000">
            <a:off x="4860860" y="7528370"/>
            <a:ext cx="798278" cy="1729930"/>
          </a:xfrm>
          <a:custGeom>
            <a:avLst/>
            <a:gdLst/>
            <a:ahLst/>
            <a:cxnLst/>
            <a:rect r="r" b="b" t="t" l="l"/>
            <a:pathLst>
              <a:path h="1729930" w="798278">
                <a:moveTo>
                  <a:pt x="0" y="0"/>
                </a:moveTo>
                <a:lnTo>
                  <a:pt x="798278" y="0"/>
                </a:lnTo>
                <a:lnTo>
                  <a:pt x="798278" y="1729930"/>
                </a:lnTo>
                <a:lnTo>
                  <a:pt x="0" y="1729930"/>
                </a:lnTo>
                <a:lnTo>
                  <a:pt x="0" y="0"/>
                </a:lnTo>
                <a:close/>
              </a:path>
            </a:pathLst>
          </a:custGeom>
          <a:blipFill>
            <a:blip r:embed="rId4">
              <a:extLst>
                <a:ext uri="{96DAC541-7B7A-43D3-8B79-37D633B846F1}">
                  <asvg:svgBlip xmlns:asvg="http://schemas.microsoft.com/office/drawing/2016/SVG/main" r:embed="rId5"/>
                </a:ext>
              </a:extLst>
            </a:blip>
            <a:stretch>
              <a:fillRect l="0" t="-24495" r="-368184" b="0"/>
            </a:stretch>
          </a:blipFill>
        </p:spPr>
      </p:sp>
      <p:sp>
        <p:nvSpPr>
          <p:cNvPr name="Freeform 5" id="5"/>
          <p:cNvSpPr/>
          <p:nvPr/>
        </p:nvSpPr>
        <p:spPr>
          <a:xfrm flipH="false" flipV="false" rot="0">
            <a:off x="10265858" y="5897685"/>
            <a:ext cx="7678261" cy="4261435"/>
          </a:xfrm>
          <a:custGeom>
            <a:avLst/>
            <a:gdLst/>
            <a:ahLst/>
            <a:cxnLst/>
            <a:rect r="r" b="b" t="t" l="l"/>
            <a:pathLst>
              <a:path h="4261435" w="7678261">
                <a:moveTo>
                  <a:pt x="0" y="0"/>
                </a:moveTo>
                <a:lnTo>
                  <a:pt x="7678261" y="0"/>
                </a:lnTo>
                <a:lnTo>
                  <a:pt x="7678261" y="4261435"/>
                </a:lnTo>
                <a:lnTo>
                  <a:pt x="0" y="4261435"/>
                </a:lnTo>
                <a:lnTo>
                  <a:pt x="0" y="0"/>
                </a:lnTo>
                <a:close/>
              </a:path>
            </a:pathLst>
          </a:custGeom>
          <a:blipFill>
            <a:blip r:embed="rId6"/>
            <a:stretch>
              <a:fillRect l="0" t="0" r="0" b="0"/>
            </a:stretch>
          </a:blipFill>
        </p:spPr>
      </p:sp>
      <p:sp>
        <p:nvSpPr>
          <p:cNvPr name="TextBox 6" id="6"/>
          <p:cNvSpPr txBox="true"/>
          <p:nvPr/>
        </p:nvSpPr>
        <p:spPr>
          <a:xfrm rot="0">
            <a:off x="4078609" y="517582"/>
            <a:ext cx="7763070" cy="2124075"/>
          </a:xfrm>
          <a:prstGeom prst="rect">
            <a:avLst/>
          </a:prstGeom>
        </p:spPr>
        <p:txBody>
          <a:bodyPr anchor="t" rtlCol="false" tIns="0" lIns="0" bIns="0" rIns="0">
            <a:spAutoFit/>
          </a:bodyPr>
          <a:lstStyle/>
          <a:p>
            <a:pPr algn="ctr">
              <a:lnSpc>
                <a:spcPts val="8333"/>
              </a:lnSpc>
            </a:pPr>
            <a:r>
              <a:rPr lang="en-US" sz="6944" b="true">
                <a:solidFill>
                  <a:srgbClr val="123586"/>
                </a:solidFill>
                <a:latin typeface="Eastman Grotesque Bold"/>
                <a:ea typeface="Eastman Grotesque Bold"/>
                <a:cs typeface="Eastman Grotesque Bold"/>
                <a:sym typeface="Eastman Grotesque Bold"/>
              </a:rPr>
              <a:t>CÁCH GIẢI QUYẾT CÁC VẤN ĐỀ</a:t>
            </a:r>
          </a:p>
        </p:txBody>
      </p:sp>
      <p:sp>
        <p:nvSpPr>
          <p:cNvPr name="TextBox 7" id="7"/>
          <p:cNvSpPr txBox="true"/>
          <p:nvPr/>
        </p:nvSpPr>
        <p:spPr>
          <a:xfrm rot="0">
            <a:off x="2685714" y="3142095"/>
            <a:ext cx="9155965" cy="2981325"/>
          </a:xfrm>
          <a:prstGeom prst="rect">
            <a:avLst/>
          </a:prstGeom>
        </p:spPr>
        <p:txBody>
          <a:bodyPr anchor="t" rtlCol="false" tIns="0" lIns="0" bIns="0" rIns="0">
            <a:spAutoFit/>
          </a:bodyPr>
          <a:lstStyle/>
          <a:p>
            <a:pPr algn="just">
              <a:lnSpc>
                <a:spcPts val="2997"/>
              </a:lnSpc>
            </a:pPr>
            <a:r>
              <a:rPr lang="en-US" sz="2498">
                <a:solidFill>
                  <a:srgbClr val="000000"/>
                </a:solidFill>
                <a:latin typeface="Public Sans"/>
                <a:ea typeface="Public Sans"/>
                <a:cs typeface="Public Sans"/>
                <a:sym typeface="Public Sans"/>
              </a:rPr>
              <a:t>Vì thế mà các hệ thống giám sát sức khỏe bệnh nhân hiện nay vẫn tồn tại nhiều hạn chế như chi phí cao, độ chính xác của thiết bị chưa đồng đều, phụ thuộc vào kết nối mạng và thiếu sự chuẩn hóa trong ứng dụng di động. Các giải pháp sẵn có chưa thực sự toàn diện, dễ triển khai, bảo mật và phù hợp với nhu cầu theo dõi sức khỏe của nhiều bệnh nhân. Đây chính là vấn đề đặt ra và cũng là cơ sở để em thực hiện đề tài “Xây dựng hệ thống giám sát sức khỏe bệnh nhân”.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79548" y="5123848"/>
            <a:ext cx="3908724" cy="613690"/>
            <a:chOff x="0" y="0"/>
            <a:chExt cx="2588450" cy="406400"/>
          </a:xfrm>
        </p:grpSpPr>
        <p:sp>
          <p:nvSpPr>
            <p:cNvPr name="Freeform 3" id="3"/>
            <p:cNvSpPr/>
            <p:nvPr/>
          </p:nvSpPr>
          <p:spPr>
            <a:xfrm flipH="false" flipV="false" rot="0">
              <a:off x="0" y="0"/>
              <a:ext cx="2588450" cy="406400"/>
            </a:xfrm>
            <a:custGeom>
              <a:avLst/>
              <a:gdLst/>
              <a:ahLst/>
              <a:cxnLst/>
              <a:rect r="r" b="b" t="t" l="l"/>
              <a:pathLst>
                <a:path h="406400" w="2588450">
                  <a:moveTo>
                    <a:pt x="2385250" y="0"/>
                  </a:moveTo>
                  <a:lnTo>
                    <a:pt x="203200" y="0"/>
                  </a:lnTo>
                  <a:lnTo>
                    <a:pt x="0" y="203200"/>
                  </a:lnTo>
                  <a:lnTo>
                    <a:pt x="203200" y="406400"/>
                  </a:lnTo>
                  <a:lnTo>
                    <a:pt x="2385250" y="406400"/>
                  </a:lnTo>
                  <a:lnTo>
                    <a:pt x="2588450" y="203200"/>
                  </a:lnTo>
                  <a:lnTo>
                    <a:pt x="2385250" y="0"/>
                  </a:lnTo>
                  <a:close/>
                </a:path>
              </a:pathLst>
            </a:custGeom>
            <a:solidFill>
              <a:srgbClr val="123586"/>
            </a:solidFill>
          </p:spPr>
        </p:sp>
        <p:sp>
          <p:nvSpPr>
            <p:cNvPr name="TextBox 4" id="4"/>
            <p:cNvSpPr txBox="true"/>
            <p:nvPr/>
          </p:nvSpPr>
          <p:spPr>
            <a:xfrm>
              <a:off x="152400" y="-38100"/>
              <a:ext cx="2283650" cy="444500"/>
            </a:xfrm>
            <a:prstGeom prst="rect">
              <a:avLst/>
            </a:prstGeom>
          </p:spPr>
          <p:txBody>
            <a:bodyPr anchor="ctr" rtlCol="false" tIns="49499" lIns="49499" bIns="49499" rIns="49499"/>
            <a:lstStyle/>
            <a:p>
              <a:pPr algn="ctr">
                <a:lnSpc>
                  <a:spcPts val="2939"/>
                </a:lnSpc>
              </a:pPr>
            </a:p>
          </p:txBody>
        </p:sp>
      </p:grpSp>
      <p:grpSp>
        <p:nvGrpSpPr>
          <p:cNvPr name="Group 5" id="5"/>
          <p:cNvGrpSpPr/>
          <p:nvPr/>
        </p:nvGrpSpPr>
        <p:grpSpPr>
          <a:xfrm rot="0">
            <a:off x="10470115" y="4901787"/>
            <a:ext cx="3963157" cy="739366"/>
            <a:chOff x="0" y="0"/>
            <a:chExt cx="2178389" cy="406400"/>
          </a:xfrm>
        </p:grpSpPr>
        <p:sp>
          <p:nvSpPr>
            <p:cNvPr name="Freeform 6" id="6"/>
            <p:cNvSpPr/>
            <p:nvPr/>
          </p:nvSpPr>
          <p:spPr>
            <a:xfrm flipH="false" flipV="false" rot="0">
              <a:off x="0" y="0"/>
              <a:ext cx="2178389" cy="406400"/>
            </a:xfrm>
            <a:custGeom>
              <a:avLst/>
              <a:gdLst/>
              <a:ahLst/>
              <a:cxnLst/>
              <a:rect r="r" b="b" t="t" l="l"/>
              <a:pathLst>
                <a:path h="406400" w="2178389">
                  <a:moveTo>
                    <a:pt x="1975189" y="0"/>
                  </a:moveTo>
                  <a:lnTo>
                    <a:pt x="203200" y="0"/>
                  </a:lnTo>
                  <a:lnTo>
                    <a:pt x="0" y="203200"/>
                  </a:lnTo>
                  <a:lnTo>
                    <a:pt x="203200" y="406400"/>
                  </a:lnTo>
                  <a:lnTo>
                    <a:pt x="1975189" y="406400"/>
                  </a:lnTo>
                  <a:lnTo>
                    <a:pt x="2178389" y="203200"/>
                  </a:lnTo>
                  <a:lnTo>
                    <a:pt x="1975189" y="0"/>
                  </a:lnTo>
                  <a:close/>
                </a:path>
              </a:pathLst>
            </a:custGeom>
            <a:solidFill>
              <a:srgbClr val="123586"/>
            </a:solidFill>
          </p:spPr>
        </p:sp>
        <p:sp>
          <p:nvSpPr>
            <p:cNvPr name="TextBox 7" id="7"/>
            <p:cNvSpPr txBox="true"/>
            <p:nvPr/>
          </p:nvSpPr>
          <p:spPr>
            <a:xfrm>
              <a:off x="152400" y="-38100"/>
              <a:ext cx="1873589" cy="444500"/>
            </a:xfrm>
            <a:prstGeom prst="rect">
              <a:avLst/>
            </a:prstGeom>
          </p:spPr>
          <p:txBody>
            <a:bodyPr anchor="ctr" rtlCol="false" tIns="49499" lIns="49499" bIns="49499" rIns="49499"/>
            <a:lstStyle/>
            <a:p>
              <a:pPr algn="ctr">
                <a:lnSpc>
                  <a:spcPts val="2939"/>
                </a:lnSpc>
              </a:pPr>
            </a:p>
          </p:txBody>
        </p:sp>
      </p:grpSp>
      <p:sp>
        <p:nvSpPr>
          <p:cNvPr name="Freeform 8" id="8"/>
          <p:cNvSpPr/>
          <p:nvPr/>
        </p:nvSpPr>
        <p:spPr>
          <a:xfrm flipH="true" flipV="true" rot="0">
            <a:off x="13202357" y="-1817435"/>
            <a:ext cx="7618278" cy="7618278"/>
          </a:xfrm>
          <a:custGeom>
            <a:avLst/>
            <a:gdLst/>
            <a:ahLst/>
            <a:cxnLst/>
            <a:rect r="r" b="b" t="t" l="l"/>
            <a:pathLst>
              <a:path h="7618278" w="7618278">
                <a:moveTo>
                  <a:pt x="7618278" y="7618278"/>
                </a:moveTo>
                <a:lnTo>
                  <a:pt x="0" y="7618278"/>
                </a:lnTo>
                <a:lnTo>
                  <a:pt x="0" y="0"/>
                </a:lnTo>
                <a:lnTo>
                  <a:pt x="7618278" y="0"/>
                </a:lnTo>
                <a:lnTo>
                  <a:pt x="7618278" y="7618278"/>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9" id="9"/>
          <p:cNvSpPr txBox="true"/>
          <p:nvPr/>
        </p:nvSpPr>
        <p:spPr>
          <a:xfrm rot="0">
            <a:off x="1155792" y="88780"/>
            <a:ext cx="12046565" cy="821055"/>
          </a:xfrm>
          <a:prstGeom prst="rect">
            <a:avLst/>
          </a:prstGeom>
        </p:spPr>
        <p:txBody>
          <a:bodyPr anchor="t" rtlCol="false" tIns="0" lIns="0" bIns="0" rIns="0">
            <a:spAutoFit/>
          </a:bodyPr>
          <a:lstStyle/>
          <a:p>
            <a:pPr algn="l">
              <a:lnSpc>
                <a:spcPts val="6313"/>
              </a:lnSpc>
            </a:pPr>
            <a:r>
              <a:rPr lang="en-US" sz="5261" b="true">
                <a:solidFill>
                  <a:srgbClr val="123586"/>
                </a:solidFill>
                <a:latin typeface="Eastman Grotesque Bold"/>
                <a:ea typeface="Eastman Grotesque Bold"/>
                <a:cs typeface="Eastman Grotesque Bold"/>
                <a:sym typeface="Eastman Grotesque Bold"/>
              </a:rPr>
              <a:t>MỤC TIÊU NGHIÊN CỨU</a:t>
            </a:r>
          </a:p>
        </p:txBody>
      </p:sp>
      <p:sp>
        <p:nvSpPr>
          <p:cNvPr name="TextBox 10" id="10"/>
          <p:cNvSpPr txBox="true"/>
          <p:nvPr/>
        </p:nvSpPr>
        <p:spPr>
          <a:xfrm rot="0">
            <a:off x="1028700" y="900310"/>
            <a:ext cx="10468729" cy="4158474"/>
          </a:xfrm>
          <a:prstGeom prst="rect">
            <a:avLst/>
          </a:prstGeom>
        </p:spPr>
        <p:txBody>
          <a:bodyPr anchor="t" rtlCol="false" tIns="0" lIns="0" bIns="0" rIns="0">
            <a:spAutoFit/>
          </a:bodyPr>
          <a:lstStyle/>
          <a:p>
            <a:pPr algn="just" marL="494559" indent="-247279" lvl="1">
              <a:lnSpc>
                <a:spcPts val="2748"/>
              </a:lnSpc>
              <a:buFont typeface="Arial"/>
              <a:buChar char="•"/>
            </a:pPr>
            <a:r>
              <a:rPr lang="en-US" sz="2290">
                <a:solidFill>
                  <a:srgbClr val="000000"/>
                </a:solidFill>
                <a:latin typeface="Public Sans"/>
                <a:ea typeface="Public Sans"/>
                <a:cs typeface="Public Sans"/>
                <a:sym typeface="Public Sans"/>
              </a:rPr>
              <a:t>Xây dựng hệ thống giám sát sức khỏe bệnh nhân dựa trên nền tảng IoT, cho phép thu thập, truyền và hiển thị dữ liệu sinh tồn (nhịp tim, SpO₂, nhiệt độ, ECG, gia tốc) theo thời gian thực.</a:t>
            </a:r>
          </a:p>
          <a:p>
            <a:pPr algn="just" marL="494559" indent="-247279" lvl="1">
              <a:lnSpc>
                <a:spcPts val="2748"/>
              </a:lnSpc>
              <a:buFont typeface="Arial"/>
              <a:buChar char="•"/>
            </a:pPr>
            <a:r>
              <a:rPr lang="en-US" sz="2290">
                <a:solidFill>
                  <a:srgbClr val="000000"/>
                </a:solidFill>
                <a:latin typeface="Public Sans"/>
                <a:ea typeface="Public Sans"/>
                <a:cs typeface="Public Sans"/>
                <a:sym typeface="Public Sans"/>
              </a:rPr>
              <a:t>Đảm bảo khả năng lưu trữ và quản lý dữ liệu y tế thông qua cơ sở dữ liệu tập trung (PostgreSQL) kết nối với ThingsBoard.</a:t>
            </a:r>
          </a:p>
          <a:p>
            <a:pPr algn="just" marL="494559" indent="-247279" lvl="1">
              <a:lnSpc>
                <a:spcPts val="2748"/>
              </a:lnSpc>
              <a:buFont typeface="Arial"/>
              <a:buChar char="•"/>
            </a:pPr>
            <a:r>
              <a:rPr lang="en-US" sz="2290">
                <a:solidFill>
                  <a:srgbClr val="000000"/>
                </a:solidFill>
                <a:latin typeface="Public Sans"/>
                <a:ea typeface="Public Sans"/>
                <a:cs typeface="Public Sans"/>
                <a:sym typeface="Public Sans"/>
              </a:rPr>
              <a:t>Thiết kế giao diện Dashboard trực quan (web/app) hỗ trợ bác sĩ và nhân viên y tế theo dõi, đưa ra quyết định nhanh chóng.</a:t>
            </a:r>
          </a:p>
          <a:p>
            <a:pPr algn="just" marL="494559" indent="-247279" lvl="1">
              <a:lnSpc>
                <a:spcPts val="2748"/>
              </a:lnSpc>
              <a:buFont typeface="Arial"/>
              <a:buChar char="•"/>
            </a:pPr>
            <a:r>
              <a:rPr lang="en-US" sz="2290">
                <a:solidFill>
                  <a:srgbClr val="000000"/>
                </a:solidFill>
                <a:latin typeface="Public Sans"/>
                <a:ea typeface="Public Sans"/>
                <a:cs typeface="Public Sans"/>
                <a:sym typeface="Public Sans"/>
              </a:rPr>
              <a:t>Cảnh báo bất thường kịp thời khi chỉ số sức khỏe vượt ngưỡng an toàn, giúp phòng ngừa rủi ro cho bệnh nhân.</a:t>
            </a:r>
          </a:p>
          <a:p>
            <a:pPr algn="just" marL="494559" indent="-247279" lvl="1">
              <a:lnSpc>
                <a:spcPts val="2748"/>
              </a:lnSpc>
              <a:buFont typeface="Arial"/>
              <a:buChar char="•"/>
            </a:pPr>
            <a:r>
              <a:rPr lang="en-US" sz="2290">
                <a:solidFill>
                  <a:srgbClr val="000000"/>
                </a:solidFill>
                <a:latin typeface="Public Sans"/>
                <a:ea typeface="Public Sans"/>
                <a:cs typeface="Public Sans"/>
                <a:sym typeface="Public Sans"/>
              </a:rPr>
              <a:t>Đề xuất giải pháp tối ưu chi phí và dễ triển khai nhằm ứng dụng rộng rãi cho nhiều cơ sở y tế, kể cả ở quy mô nhỏ.</a:t>
            </a:r>
          </a:p>
          <a:p>
            <a:pPr algn="just">
              <a:lnSpc>
                <a:spcPts val="2748"/>
              </a:lnSpc>
            </a:pPr>
          </a:p>
        </p:txBody>
      </p:sp>
      <p:sp>
        <p:nvSpPr>
          <p:cNvPr name="TextBox 11" id="11"/>
          <p:cNvSpPr txBox="true"/>
          <p:nvPr/>
        </p:nvSpPr>
        <p:spPr>
          <a:xfrm rot="0">
            <a:off x="564027" y="5966646"/>
            <a:ext cx="6452755" cy="2083999"/>
          </a:xfrm>
          <a:prstGeom prst="rect">
            <a:avLst/>
          </a:prstGeom>
        </p:spPr>
        <p:txBody>
          <a:bodyPr anchor="t" rtlCol="false" tIns="0" lIns="0" bIns="0" rIns="0">
            <a:spAutoFit/>
          </a:bodyPr>
          <a:lstStyle/>
          <a:p>
            <a:pPr algn="just">
              <a:lnSpc>
                <a:spcPts val="2748"/>
              </a:lnSpc>
              <a:spcBef>
                <a:spcPct val="0"/>
              </a:spcBef>
            </a:pPr>
            <a:r>
              <a:rPr lang="en-US" sz="2290">
                <a:solidFill>
                  <a:srgbClr val="000000"/>
                </a:solidFill>
                <a:latin typeface="Public Sans"/>
                <a:ea typeface="Public Sans"/>
                <a:cs typeface="Public Sans"/>
                <a:sym typeface="Public Sans"/>
              </a:rPr>
              <a:t>Xây dựng một hệ thống giám sát sức khỏe bệnh nhân dựa trên nền tảng IoT và ThingsBoard, cho phép thu thập, xử lý, lưu trữ và hiển thị dữ liệu sức khỏe theo thời gian thực, hỗ trợ bác sĩ và nhân viên y tế trong việc theo dõi và chăm sóc bệnh nhân hiệu quả, kịp thời.</a:t>
            </a:r>
          </a:p>
        </p:txBody>
      </p:sp>
      <p:sp>
        <p:nvSpPr>
          <p:cNvPr name="TextBox 12" id="12"/>
          <p:cNvSpPr txBox="true"/>
          <p:nvPr/>
        </p:nvSpPr>
        <p:spPr>
          <a:xfrm rot="0">
            <a:off x="8013242" y="5728013"/>
            <a:ext cx="8425434" cy="4849965"/>
          </a:xfrm>
          <a:prstGeom prst="rect">
            <a:avLst/>
          </a:prstGeom>
        </p:spPr>
        <p:txBody>
          <a:bodyPr anchor="t" rtlCol="false" tIns="0" lIns="0" bIns="0" rIns="0">
            <a:spAutoFit/>
          </a:bodyPr>
          <a:lstStyle/>
          <a:p>
            <a:pPr algn="just" marL="494557" indent="-247279" lvl="1">
              <a:lnSpc>
                <a:spcPts val="2748"/>
              </a:lnSpc>
              <a:buFont typeface="Arial"/>
              <a:buChar char="•"/>
            </a:pPr>
            <a:r>
              <a:rPr lang="en-US" sz="2290">
                <a:solidFill>
                  <a:srgbClr val="000000"/>
                </a:solidFill>
                <a:latin typeface="Public Sans"/>
                <a:ea typeface="Public Sans"/>
                <a:cs typeface="Public Sans"/>
                <a:sym typeface="Public Sans"/>
              </a:rPr>
              <a:t>Thiết kế và triển khai khối phần cứng gồm ESP32 và các cảm biến (nhịp tim, SpO₂, nhiệt độ, ECG, gia tốc) để thu thập dữ liệu sức khỏe bệnh nhân.</a:t>
            </a:r>
          </a:p>
          <a:p>
            <a:pPr algn="just" marL="494557" indent="-247279" lvl="1">
              <a:lnSpc>
                <a:spcPts val="2748"/>
              </a:lnSpc>
              <a:buFont typeface="Arial"/>
              <a:buChar char="•"/>
            </a:pPr>
            <a:r>
              <a:rPr lang="en-US" sz="2290">
                <a:solidFill>
                  <a:srgbClr val="000000"/>
                </a:solidFill>
                <a:latin typeface="Public Sans"/>
                <a:ea typeface="Public Sans"/>
                <a:cs typeface="Public Sans"/>
                <a:sym typeface="Public Sans"/>
              </a:rPr>
              <a:t>Xây dựng hệ thống truyền dữ liệu thông qua WiFi, giao thức MQTT/HTTP kết nối với nền tảng ThingsBoard.</a:t>
            </a:r>
          </a:p>
          <a:p>
            <a:pPr algn="just" marL="494557" indent="-247279" lvl="1">
              <a:lnSpc>
                <a:spcPts val="2748"/>
              </a:lnSpc>
              <a:buFont typeface="Arial"/>
              <a:buChar char="•"/>
            </a:pPr>
            <a:r>
              <a:rPr lang="en-US" sz="2290">
                <a:solidFill>
                  <a:srgbClr val="000000"/>
                </a:solidFill>
                <a:latin typeface="Public Sans"/>
                <a:ea typeface="Public Sans"/>
                <a:cs typeface="Public Sans"/>
                <a:sym typeface="Public Sans"/>
              </a:rPr>
              <a:t>Thiết kế và tích hợp cơ sở dữ liệu (PostgreSQL) nhằm lưu trữ và quản lý dữ liệu bệnh nhân một cách an toàn.</a:t>
            </a:r>
          </a:p>
          <a:p>
            <a:pPr algn="just" marL="494557" indent="-247279" lvl="1">
              <a:lnSpc>
                <a:spcPts val="2748"/>
              </a:lnSpc>
              <a:buFont typeface="Arial"/>
              <a:buChar char="•"/>
            </a:pPr>
            <a:r>
              <a:rPr lang="en-US" sz="2290">
                <a:solidFill>
                  <a:srgbClr val="000000"/>
                </a:solidFill>
                <a:latin typeface="Public Sans"/>
                <a:ea typeface="Public Sans"/>
                <a:cs typeface="Public Sans"/>
                <a:sym typeface="Public Sans"/>
              </a:rPr>
              <a:t>Phát triển Dashboard trực quan (web/app) giúp nhân viên y tế theo dõi tình trạng bệnh nhân theo thời gian thực.</a:t>
            </a:r>
          </a:p>
          <a:p>
            <a:pPr algn="just" marL="494557" indent="-247279" lvl="1">
              <a:lnSpc>
                <a:spcPts val="2748"/>
              </a:lnSpc>
              <a:buFont typeface="Arial"/>
              <a:buChar char="•"/>
            </a:pPr>
            <a:r>
              <a:rPr lang="en-US" sz="2290">
                <a:solidFill>
                  <a:srgbClr val="000000"/>
                </a:solidFill>
                <a:latin typeface="Public Sans"/>
                <a:ea typeface="Public Sans"/>
                <a:cs typeface="Public Sans"/>
                <a:sym typeface="Public Sans"/>
              </a:rPr>
              <a:t>Xây dựng chức năng cảnh báo bất thường khi chỉ số sức khỏe vượt ngưỡng, đảm bảo hỗ trợ can thiệp kịp thời.</a:t>
            </a:r>
          </a:p>
          <a:p>
            <a:pPr algn="just" marL="494557" indent="-247279" lvl="1">
              <a:lnSpc>
                <a:spcPts val="2748"/>
              </a:lnSpc>
              <a:spcBef>
                <a:spcPct val="0"/>
              </a:spcBef>
              <a:buFont typeface="Arial"/>
              <a:buChar char="•"/>
            </a:pPr>
            <a:r>
              <a:rPr lang="en-US" sz="2290">
                <a:solidFill>
                  <a:srgbClr val="000000"/>
                </a:solidFill>
                <a:latin typeface="Public Sans"/>
                <a:ea typeface="Public Sans"/>
                <a:cs typeface="Public Sans"/>
                <a:sym typeface="Public Sans"/>
              </a:rPr>
              <a:t>Đánh giá hiệu quả, tính khả thi, và đưa ra giải pháp tối ưu chi phí để có thể áp dụng rộng rãi trong thực tế.</a:t>
            </a:r>
          </a:p>
          <a:p>
            <a:pPr algn="just">
              <a:lnSpc>
                <a:spcPts val="2748"/>
              </a:lnSpc>
              <a:spcBef>
                <a:spcPct val="0"/>
              </a:spcBef>
            </a:pPr>
          </a:p>
        </p:txBody>
      </p:sp>
      <p:sp>
        <p:nvSpPr>
          <p:cNvPr name="TextBox 13" id="13"/>
          <p:cNvSpPr txBox="true"/>
          <p:nvPr/>
        </p:nvSpPr>
        <p:spPr>
          <a:xfrm rot="0">
            <a:off x="2059699" y="5231294"/>
            <a:ext cx="3328572" cy="394677"/>
          </a:xfrm>
          <a:prstGeom prst="rect">
            <a:avLst/>
          </a:prstGeom>
        </p:spPr>
        <p:txBody>
          <a:bodyPr anchor="t" rtlCol="false" tIns="0" lIns="0" bIns="0" rIns="0">
            <a:spAutoFit/>
          </a:bodyPr>
          <a:lstStyle/>
          <a:p>
            <a:pPr algn="l">
              <a:lnSpc>
                <a:spcPts val="3051"/>
              </a:lnSpc>
            </a:pPr>
            <a:r>
              <a:rPr lang="en-US" sz="2542" b="true">
                <a:solidFill>
                  <a:srgbClr val="FFFFFF"/>
                </a:solidFill>
                <a:latin typeface="Public Sans Bold"/>
                <a:ea typeface="Public Sans Bold"/>
                <a:cs typeface="Public Sans Bold"/>
                <a:sym typeface="Public Sans Bold"/>
              </a:rPr>
              <a:t>Mục tiêu tổng quát</a:t>
            </a:r>
          </a:p>
        </p:txBody>
      </p:sp>
      <p:sp>
        <p:nvSpPr>
          <p:cNvPr name="TextBox 14" id="14"/>
          <p:cNvSpPr txBox="true"/>
          <p:nvPr/>
        </p:nvSpPr>
        <p:spPr>
          <a:xfrm rot="0">
            <a:off x="10976940" y="5033188"/>
            <a:ext cx="2949507" cy="473552"/>
          </a:xfrm>
          <a:prstGeom prst="rect">
            <a:avLst/>
          </a:prstGeom>
        </p:spPr>
        <p:txBody>
          <a:bodyPr anchor="t" rtlCol="false" tIns="0" lIns="0" bIns="0" rIns="0">
            <a:spAutoFit/>
          </a:bodyPr>
          <a:lstStyle/>
          <a:p>
            <a:pPr algn="l">
              <a:lnSpc>
                <a:spcPts val="3676"/>
              </a:lnSpc>
            </a:pPr>
            <a:r>
              <a:rPr lang="en-US" sz="3063" b="true">
                <a:solidFill>
                  <a:srgbClr val="FFFFFF"/>
                </a:solidFill>
                <a:latin typeface="Public Sans Bold"/>
                <a:ea typeface="Public Sans Bold"/>
                <a:cs typeface="Public Sans Bold"/>
                <a:sym typeface="Public Sans Bold"/>
              </a:rPr>
              <a:t>Mục tiêu cụ thể</a:t>
            </a:r>
          </a:p>
        </p:txBody>
      </p:sp>
      <p:sp>
        <p:nvSpPr>
          <p:cNvPr name="Freeform 15" id="15"/>
          <p:cNvSpPr/>
          <p:nvPr/>
        </p:nvSpPr>
        <p:spPr>
          <a:xfrm flipH="false" flipV="false" rot="-5400000">
            <a:off x="16936652" y="8935652"/>
            <a:ext cx="853372" cy="1849324"/>
          </a:xfrm>
          <a:custGeom>
            <a:avLst/>
            <a:gdLst/>
            <a:ahLst/>
            <a:cxnLst/>
            <a:rect r="r" b="b" t="t" l="l"/>
            <a:pathLst>
              <a:path h="1849324" w="853372">
                <a:moveTo>
                  <a:pt x="0" y="0"/>
                </a:moveTo>
                <a:lnTo>
                  <a:pt x="853372" y="0"/>
                </a:lnTo>
                <a:lnTo>
                  <a:pt x="853372" y="1849324"/>
                </a:lnTo>
                <a:lnTo>
                  <a:pt x="0" y="1849324"/>
                </a:lnTo>
                <a:lnTo>
                  <a:pt x="0" y="0"/>
                </a:lnTo>
                <a:close/>
              </a:path>
            </a:pathLst>
          </a:custGeom>
          <a:blipFill>
            <a:blip r:embed="rId4">
              <a:extLst>
                <a:ext uri="{96DAC541-7B7A-43D3-8B79-37D633B846F1}">
                  <asvg:svgBlip xmlns:asvg="http://schemas.microsoft.com/office/drawing/2016/SVG/main" r:embed="rId5"/>
                </a:ext>
              </a:extLst>
            </a:blip>
            <a:stretch>
              <a:fillRect l="0" t="-24495" r="-368184"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756886" y="5143500"/>
            <a:ext cx="10460800" cy="104608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123586"/>
            </a:solidFill>
          </p:spPr>
        </p:sp>
        <p:sp>
          <p:nvSpPr>
            <p:cNvPr name="TextBox 4" id="4"/>
            <p:cNvSpPr txBox="true"/>
            <p:nvPr/>
          </p:nvSpPr>
          <p:spPr>
            <a:xfrm>
              <a:off x="139700" y="101600"/>
              <a:ext cx="533400" cy="571500"/>
            </a:xfrm>
            <a:prstGeom prst="rect">
              <a:avLst/>
            </a:prstGeom>
          </p:spPr>
          <p:txBody>
            <a:bodyPr anchor="ctr" rtlCol="false" tIns="50800" lIns="50800" bIns="50800" rIns="50800"/>
            <a:lstStyle/>
            <a:p>
              <a:pPr algn="ctr">
                <a:lnSpc>
                  <a:spcPts val="2939"/>
                </a:lnSpc>
              </a:pPr>
            </a:p>
          </p:txBody>
        </p:sp>
      </p:grpSp>
      <p:grpSp>
        <p:nvGrpSpPr>
          <p:cNvPr name="Group 5" id="5"/>
          <p:cNvGrpSpPr/>
          <p:nvPr/>
        </p:nvGrpSpPr>
        <p:grpSpPr>
          <a:xfrm rot="0">
            <a:off x="8974721" y="7964380"/>
            <a:ext cx="6393541" cy="63935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17DED"/>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939"/>
                </a:lnSpc>
              </a:pPr>
            </a:p>
          </p:txBody>
        </p:sp>
      </p:grpSp>
      <p:grpSp>
        <p:nvGrpSpPr>
          <p:cNvPr name="Group 8" id="8"/>
          <p:cNvGrpSpPr/>
          <p:nvPr/>
        </p:nvGrpSpPr>
        <p:grpSpPr>
          <a:xfrm rot="0">
            <a:off x="10884171" y="1912458"/>
            <a:ext cx="6783981" cy="678398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2"/>
              <a:stretch>
                <a:fillRect l="-40293" t="0" r="-40293" b="0"/>
              </a:stretch>
            </a:blipFill>
            <a:ln w="142875" cap="sq">
              <a:solidFill>
                <a:srgbClr val="517DED"/>
              </a:solidFill>
              <a:prstDash val="solid"/>
              <a:miter/>
            </a:ln>
          </p:spPr>
        </p:sp>
      </p:grpSp>
      <p:sp>
        <p:nvSpPr>
          <p:cNvPr name="Freeform 10" id="10"/>
          <p:cNvSpPr/>
          <p:nvPr/>
        </p:nvSpPr>
        <p:spPr>
          <a:xfrm flipH="true" flipV="true" rot="0">
            <a:off x="14642705" y="0"/>
            <a:ext cx="10244136" cy="10103279"/>
          </a:xfrm>
          <a:custGeom>
            <a:avLst/>
            <a:gdLst/>
            <a:ahLst/>
            <a:cxnLst/>
            <a:rect r="r" b="b" t="t" l="l"/>
            <a:pathLst>
              <a:path h="10103279" w="10244136">
                <a:moveTo>
                  <a:pt x="10244136" y="10103279"/>
                </a:moveTo>
                <a:lnTo>
                  <a:pt x="0" y="10103279"/>
                </a:lnTo>
                <a:lnTo>
                  <a:pt x="0" y="0"/>
                </a:lnTo>
                <a:lnTo>
                  <a:pt x="10244136" y="0"/>
                </a:lnTo>
                <a:lnTo>
                  <a:pt x="10244136" y="10103279"/>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11" id="11"/>
          <p:cNvSpPr txBox="true"/>
          <p:nvPr/>
        </p:nvSpPr>
        <p:spPr>
          <a:xfrm rot="0">
            <a:off x="1028700" y="641406"/>
            <a:ext cx="10431525" cy="1109127"/>
          </a:xfrm>
          <a:prstGeom prst="rect">
            <a:avLst/>
          </a:prstGeom>
        </p:spPr>
        <p:txBody>
          <a:bodyPr anchor="t" rtlCol="false" tIns="0" lIns="0" bIns="0" rIns="0">
            <a:spAutoFit/>
          </a:bodyPr>
          <a:lstStyle/>
          <a:p>
            <a:pPr algn="l">
              <a:lnSpc>
                <a:spcPts val="8656"/>
              </a:lnSpc>
            </a:pPr>
            <a:r>
              <a:rPr lang="en-US" sz="7213" b="true">
                <a:solidFill>
                  <a:srgbClr val="123586"/>
                </a:solidFill>
                <a:latin typeface="Eastman Grotesque Bold"/>
                <a:ea typeface="Eastman Grotesque Bold"/>
                <a:cs typeface="Eastman Grotesque Bold"/>
                <a:sym typeface="Eastman Grotesque Bold"/>
              </a:rPr>
              <a:t>PHẠM VI NGHIÊN CỨU</a:t>
            </a:r>
          </a:p>
        </p:txBody>
      </p:sp>
      <p:sp>
        <p:nvSpPr>
          <p:cNvPr name="TextBox 12" id="12"/>
          <p:cNvSpPr txBox="true"/>
          <p:nvPr/>
        </p:nvSpPr>
        <p:spPr>
          <a:xfrm rot="0">
            <a:off x="840774" y="1902933"/>
            <a:ext cx="8778902" cy="7128633"/>
          </a:xfrm>
          <a:prstGeom prst="rect">
            <a:avLst/>
          </a:prstGeom>
        </p:spPr>
        <p:txBody>
          <a:bodyPr anchor="t" rtlCol="false" tIns="0" lIns="0" bIns="0" rIns="0">
            <a:spAutoFit/>
          </a:bodyPr>
          <a:lstStyle/>
          <a:p>
            <a:pPr algn="just" marL="509577" indent="-254788" lvl="1">
              <a:lnSpc>
                <a:spcPts val="2832"/>
              </a:lnSpc>
              <a:buAutoNum type="arabicPeriod" startAt="1"/>
            </a:pPr>
            <a:r>
              <a:rPr lang="en-US" sz="2360">
                <a:solidFill>
                  <a:srgbClr val="000000"/>
                </a:solidFill>
                <a:latin typeface="Public Sans"/>
                <a:ea typeface="Public Sans"/>
                <a:cs typeface="Public Sans"/>
                <a:sym typeface="Public Sans"/>
              </a:rPr>
              <a:t>Đối tượng nghiên cứu</a:t>
            </a:r>
          </a:p>
          <a:p>
            <a:pPr algn="just" marL="1019153" indent="-339718" lvl="2">
              <a:lnSpc>
                <a:spcPts val="2832"/>
              </a:lnSpc>
              <a:buFont typeface="Arial"/>
              <a:buChar char="⚬"/>
            </a:pPr>
            <a:r>
              <a:rPr lang="en-US" sz="2360">
                <a:solidFill>
                  <a:srgbClr val="000000"/>
                </a:solidFill>
                <a:latin typeface="Public Sans"/>
                <a:ea typeface="Public Sans"/>
                <a:cs typeface="Public Sans"/>
                <a:sym typeface="Public Sans"/>
              </a:rPr>
              <a:t>Bệnh nhân cần theo dõi các chỉ số sức khỏe cơ bản như: nhịp tim, SpO₂, nhiệt độ cơ thể, ECG, gia tốc (phát hiện té ngã).</a:t>
            </a:r>
          </a:p>
          <a:p>
            <a:pPr algn="just" marL="1019153" indent="-339718" lvl="2">
              <a:lnSpc>
                <a:spcPts val="2832"/>
              </a:lnSpc>
              <a:buFont typeface="Arial"/>
              <a:buChar char="⚬"/>
            </a:pPr>
            <a:r>
              <a:rPr lang="en-US" sz="2360">
                <a:solidFill>
                  <a:srgbClr val="000000"/>
                </a:solidFill>
                <a:latin typeface="Public Sans"/>
                <a:ea typeface="Public Sans"/>
                <a:cs typeface="Public Sans"/>
                <a:sym typeface="Public Sans"/>
              </a:rPr>
              <a:t>Hệ thống IoT gồm thiết bị phần cứng (ESP32 + cảm biến), nền tảng ThingsBoard, cơ sở dữ liệu và Dashboard theo dõi.</a:t>
            </a:r>
          </a:p>
          <a:p>
            <a:pPr algn="just" marL="509577" indent="-254788" lvl="1">
              <a:lnSpc>
                <a:spcPts val="2832"/>
              </a:lnSpc>
              <a:buAutoNum type="arabicPeriod" startAt="1"/>
            </a:pPr>
            <a:r>
              <a:rPr lang="en-US" sz="2360">
                <a:solidFill>
                  <a:srgbClr val="000000"/>
                </a:solidFill>
                <a:latin typeface="Public Sans"/>
                <a:ea typeface="Public Sans"/>
                <a:cs typeface="Public Sans"/>
                <a:sym typeface="Public Sans"/>
              </a:rPr>
              <a:t>Phạm vi nội dung</a:t>
            </a:r>
          </a:p>
          <a:p>
            <a:pPr algn="just" marL="1019153" indent="-339718" lvl="2">
              <a:lnSpc>
                <a:spcPts val="2832"/>
              </a:lnSpc>
              <a:buFont typeface="Arial"/>
              <a:buChar char="⚬"/>
            </a:pPr>
            <a:r>
              <a:rPr lang="en-US" sz="2360">
                <a:solidFill>
                  <a:srgbClr val="000000"/>
                </a:solidFill>
                <a:latin typeface="Public Sans"/>
                <a:ea typeface="Public Sans"/>
                <a:cs typeface="Public Sans"/>
                <a:sym typeface="Public Sans"/>
              </a:rPr>
              <a:t>Tập trung vào thiết kế, triển khai và đánh giá hệ thống giám sát sức khỏe theo thời gian thực.</a:t>
            </a:r>
          </a:p>
          <a:p>
            <a:pPr algn="just" marL="1019153" indent="-339718" lvl="2">
              <a:lnSpc>
                <a:spcPts val="2832"/>
              </a:lnSpc>
              <a:buFont typeface="Arial"/>
              <a:buChar char="⚬"/>
            </a:pPr>
            <a:r>
              <a:rPr lang="en-US" sz="2360">
                <a:solidFill>
                  <a:srgbClr val="000000"/>
                </a:solidFill>
                <a:latin typeface="Public Sans"/>
                <a:ea typeface="Public Sans"/>
                <a:cs typeface="Public Sans"/>
                <a:sym typeface="Public Sans"/>
              </a:rPr>
              <a:t>Xây dựng giải pháp giám sát từ xa dựa trên IoT, thu thập dữ liệu, lưu trữ, và hiển thị trực quan.</a:t>
            </a:r>
          </a:p>
          <a:p>
            <a:pPr algn="just" marL="1019153" indent="-339718" lvl="2">
              <a:lnSpc>
                <a:spcPts val="2832"/>
              </a:lnSpc>
              <a:buFont typeface="Arial"/>
              <a:buChar char="⚬"/>
            </a:pPr>
            <a:r>
              <a:rPr lang="en-US" sz="2360">
                <a:solidFill>
                  <a:srgbClr val="000000"/>
                </a:solidFill>
                <a:latin typeface="Public Sans"/>
                <a:ea typeface="Public Sans"/>
                <a:cs typeface="Public Sans"/>
                <a:sym typeface="Public Sans"/>
              </a:rPr>
              <a:t>Không đi sâu vào nghiên cứu y sinh nâng cao hay thay thế chẩn đoán y tế chuyên môn.</a:t>
            </a:r>
          </a:p>
          <a:p>
            <a:pPr algn="just" marL="509577" indent="-254788" lvl="1">
              <a:lnSpc>
                <a:spcPts val="2832"/>
              </a:lnSpc>
              <a:buAutoNum type="arabicPeriod" startAt="1"/>
            </a:pPr>
            <a:r>
              <a:rPr lang="en-US" sz="2360">
                <a:solidFill>
                  <a:srgbClr val="000000"/>
                </a:solidFill>
                <a:latin typeface="Public Sans"/>
                <a:ea typeface="Public Sans"/>
                <a:cs typeface="Public Sans"/>
                <a:sym typeface="Public Sans"/>
              </a:rPr>
              <a:t>Phạm vi không gian và thời gian</a:t>
            </a:r>
          </a:p>
          <a:p>
            <a:pPr algn="just" marL="1019153" indent="-339718" lvl="2">
              <a:lnSpc>
                <a:spcPts val="2832"/>
              </a:lnSpc>
              <a:buFont typeface="Arial"/>
              <a:buChar char="⚬"/>
            </a:pPr>
            <a:r>
              <a:rPr lang="en-US" sz="2360">
                <a:solidFill>
                  <a:srgbClr val="000000"/>
                </a:solidFill>
                <a:latin typeface="Public Sans"/>
                <a:ea typeface="Public Sans"/>
                <a:cs typeface="Public Sans"/>
                <a:sym typeface="Public Sans"/>
              </a:rPr>
              <a:t>Ứng dụng thử nghiệm trong phạm vi mô hình thí điểm (một số bệnh nhân/thiết bị giới hạn).</a:t>
            </a:r>
          </a:p>
          <a:p>
            <a:pPr algn="just" marL="1019153" indent="-339718" lvl="2">
              <a:lnSpc>
                <a:spcPts val="2832"/>
              </a:lnSpc>
              <a:buFont typeface="Arial"/>
              <a:buChar char="⚬"/>
            </a:pPr>
            <a:r>
              <a:rPr lang="en-US" sz="2360">
                <a:solidFill>
                  <a:srgbClr val="000000"/>
                </a:solidFill>
                <a:latin typeface="Public Sans"/>
                <a:ea typeface="Public Sans"/>
                <a:cs typeface="Public Sans"/>
                <a:sym typeface="Public Sans"/>
              </a:rPr>
              <a:t>Thời gian nghiên cứu và triển khai trong giai đoạn thực hiện khóa luận tốt nghiệp.</a:t>
            </a:r>
          </a:p>
          <a:p>
            <a:pPr algn="just">
              <a:lnSpc>
                <a:spcPts val="2832"/>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648195" y="19050"/>
            <a:ext cx="639805" cy="9239250"/>
            <a:chOff x="0" y="0"/>
            <a:chExt cx="168508" cy="2433383"/>
          </a:xfrm>
        </p:grpSpPr>
        <p:sp>
          <p:nvSpPr>
            <p:cNvPr name="Freeform 3" id="3"/>
            <p:cNvSpPr/>
            <p:nvPr/>
          </p:nvSpPr>
          <p:spPr>
            <a:xfrm flipH="false" flipV="false" rot="0">
              <a:off x="0" y="0"/>
              <a:ext cx="168508" cy="2433383"/>
            </a:xfrm>
            <a:custGeom>
              <a:avLst/>
              <a:gdLst/>
              <a:ahLst/>
              <a:cxnLst/>
              <a:rect r="r" b="b" t="t" l="l"/>
              <a:pathLst>
                <a:path h="2433383" w="168508">
                  <a:moveTo>
                    <a:pt x="0" y="0"/>
                  </a:moveTo>
                  <a:lnTo>
                    <a:pt x="168508" y="0"/>
                  </a:lnTo>
                  <a:lnTo>
                    <a:pt x="168508" y="2433383"/>
                  </a:lnTo>
                  <a:lnTo>
                    <a:pt x="0" y="2433383"/>
                  </a:lnTo>
                  <a:close/>
                </a:path>
              </a:pathLst>
            </a:custGeom>
            <a:solidFill>
              <a:srgbClr val="517DED"/>
            </a:solidFill>
          </p:spPr>
        </p:sp>
        <p:sp>
          <p:nvSpPr>
            <p:cNvPr name="TextBox 4" id="4"/>
            <p:cNvSpPr txBox="true"/>
            <p:nvPr/>
          </p:nvSpPr>
          <p:spPr>
            <a:xfrm>
              <a:off x="0" y="-38100"/>
              <a:ext cx="168508" cy="2471483"/>
            </a:xfrm>
            <a:prstGeom prst="rect">
              <a:avLst/>
            </a:prstGeom>
          </p:spPr>
          <p:txBody>
            <a:bodyPr anchor="ctr" rtlCol="false" tIns="50800" lIns="50800" bIns="50800" rIns="50800"/>
            <a:lstStyle/>
            <a:p>
              <a:pPr algn="ctr">
                <a:lnSpc>
                  <a:spcPts val="2939"/>
                </a:lnSpc>
              </a:pPr>
            </a:p>
          </p:txBody>
        </p:sp>
      </p:grpSp>
      <p:grpSp>
        <p:nvGrpSpPr>
          <p:cNvPr name="Group 5" id="5"/>
          <p:cNvGrpSpPr/>
          <p:nvPr/>
        </p:nvGrpSpPr>
        <p:grpSpPr>
          <a:xfrm rot="0">
            <a:off x="0" y="19050"/>
            <a:ext cx="639805" cy="9239250"/>
            <a:chOff x="0" y="0"/>
            <a:chExt cx="168508" cy="2433383"/>
          </a:xfrm>
        </p:grpSpPr>
        <p:sp>
          <p:nvSpPr>
            <p:cNvPr name="Freeform 6" id="6"/>
            <p:cNvSpPr/>
            <p:nvPr/>
          </p:nvSpPr>
          <p:spPr>
            <a:xfrm flipH="false" flipV="false" rot="0">
              <a:off x="0" y="0"/>
              <a:ext cx="168508" cy="2433383"/>
            </a:xfrm>
            <a:custGeom>
              <a:avLst/>
              <a:gdLst/>
              <a:ahLst/>
              <a:cxnLst/>
              <a:rect r="r" b="b" t="t" l="l"/>
              <a:pathLst>
                <a:path h="2433383" w="168508">
                  <a:moveTo>
                    <a:pt x="0" y="0"/>
                  </a:moveTo>
                  <a:lnTo>
                    <a:pt x="168508" y="0"/>
                  </a:lnTo>
                  <a:lnTo>
                    <a:pt x="168508" y="2433383"/>
                  </a:lnTo>
                  <a:lnTo>
                    <a:pt x="0" y="2433383"/>
                  </a:lnTo>
                  <a:close/>
                </a:path>
              </a:pathLst>
            </a:custGeom>
            <a:solidFill>
              <a:srgbClr val="517DED"/>
            </a:solidFill>
          </p:spPr>
        </p:sp>
        <p:sp>
          <p:nvSpPr>
            <p:cNvPr name="TextBox 7" id="7"/>
            <p:cNvSpPr txBox="true"/>
            <p:nvPr/>
          </p:nvSpPr>
          <p:spPr>
            <a:xfrm>
              <a:off x="0" y="-38100"/>
              <a:ext cx="168508" cy="2471483"/>
            </a:xfrm>
            <a:prstGeom prst="rect">
              <a:avLst/>
            </a:prstGeom>
          </p:spPr>
          <p:txBody>
            <a:bodyPr anchor="ctr" rtlCol="false" tIns="50800" lIns="50800" bIns="50800" rIns="50800"/>
            <a:lstStyle/>
            <a:p>
              <a:pPr algn="ctr">
                <a:lnSpc>
                  <a:spcPts val="2939"/>
                </a:lnSpc>
              </a:pPr>
            </a:p>
          </p:txBody>
        </p:sp>
      </p:grpSp>
      <p:sp>
        <p:nvSpPr>
          <p:cNvPr name="TextBox 8" id="8"/>
          <p:cNvSpPr txBox="true"/>
          <p:nvPr/>
        </p:nvSpPr>
        <p:spPr>
          <a:xfrm rot="0">
            <a:off x="2775667" y="7645593"/>
            <a:ext cx="12427387" cy="923925"/>
          </a:xfrm>
          <a:prstGeom prst="rect">
            <a:avLst/>
          </a:prstGeom>
        </p:spPr>
        <p:txBody>
          <a:bodyPr anchor="t" rtlCol="false" tIns="0" lIns="0" bIns="0" rIns="0">
            <a:spAutoFit/>
          </a:bodyPr>
          <a:lstStyle/>
          <a:p>
            <a:pPr algn="ctr">
              <a:lnSpc>
                <a:spcPts val="7125"/>
              </a:lnSpc>
            </a:pPr>
            <a:r>
              <a:rPr lang="en-US" sz="5937" b="true">
                <a:solidFill>
                  <a:srgbClr val="123586"/>
                </a:solidFill>
                <a:latin typeface="Eastman Grotesque Bold"/>
                <a:ea typeface="Eastman Grotesque Bold"/>
                <a:cs typeface="Eastman Grotesque Bold"/>
                <a:sym typeface="Eastman Grotesque Bold"/>
              </a:rPr>
              <a:t>ĐỀ XUẤT VÀ TRIỂN KHAI MÔ HÌNH</a:t>
            </a:r>
          </a:p>
        </p:txBody>
      </p:sp>
      <p:sp>
        <p:nvSpPr>
          <p:cNvPr name="Freeform 9" id="9"/>
          <p:cNvSpPr/>
          <p:nvPr/>
        </p:nvSpPr>
        <p:spPr>
          <a:xfrm flipH="true" flipV="false" rot="0">
            <a:off x="14963163" y="481818"/>
            <a:ext cx="10256646" cy="10115617"/>
          </a:xfrm>
          <a:custGeom>
            <a:avLst/>
            <a:gdLst/>
            <a:ahLst/>
            <a:cxnLst/>
            <a:rect r="r" b="b" t="t" l="l"/>
            <a:pathLst>
              <a:path h="10115617" w="10256646">
                <a:moveTo>
                  <a:pt x="10256646" y="0"/>
                </a:moveTo>
                <a:lnTo>
                  <a:pt x="0" y="0"/>
                </a:lnTo>
                <a:lnTo>
                  <a:pt x="0" y="10115617"/>
                </a:lnTo>
                <a:lnTo>
                  <a:pt x="10256646" y="10115617"/>
                </a:lnTo>
                <a:lnTo>
                  <a:pt x="10256646"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0" id="10"/>
          <p:cNvSpPr/>
          <p:nvPr/>
        </p:nvSpPr>
        <p:spPr>
          <a:xfrm flipH="false" flipV="false" rot="0">
            <a:off x="-6931809" y="481818"/>
            <a:ext cx="10256646" cy="10115617"/>
          </a:xfrm>
          <a:custGeom>
            <a:avLst/>
            <a:gdLst/>
            <a:ahLst/>
            <a:cxnLst/>
            <a:rect r="r" b="b" t="t" l="l"/>
            <a:pathLst>
              <a:path h="10115617" w="10256646">
                <a:moveTo>
                  <a:pt x="0" y="0"/>
                </a:moveTo>
                <a:lnTo>
                  <a:pt x="10256646" y="0"/>
                </a:lnTo>
                <a:lnTo>
                  <a:pt x="10256646" y="10115617"/>
                </a:lnTo>
                <a:lnTo>
                  <a:pt x="0" y="10115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1" id="11"/>
          <p:cNvSpPr/>
          <p:nvPr/>
        </p:nvSpPr>
        <p:spPr>
          <a:xfrm flipH="false" flipV="false" rot="0">
            <a:off x="4507695" y="1028700"/>
            <a:ext cx="8756645" cy="5823169"/>
          </a:xfrm>
          <a:custGeom>
            <a:avLst/>
            <a:gdLst/>
            <a:ahLst/>
            <a:cxnLst/>
            <a:rect r="r" b="b" t="t" l="l"/>
            <a:pathLst>
              <a:path h="5823169" w="8756645">
                <a:moveTo>
                  <a:pt x="0" y="0"/>
                </a:moveTo>
                <a:lnTo>
                  <a:pt x="8756646" y="0"/>
                </a:lnTo>
                <a:lnTo>
                  <a:pt x="8756646" y="5823169"/>
                </a:lnTo>
                <a:lnTo>
                  <a:pt x="0" y="5823169"/>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DAGyYI6Wxck</dc:identifier>
  <dcterms:modified xsi:type="dcterms:W3CDTF">2011-08-01T06:04:30Z</dcterms:modified>
  <cp:revision>1</cp:revision>
  <dc:title>Company Logo</dc:title>
</cp:coreProperties>
</file>